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4"/>
  </p:sldMasterIdLst>
  <p:notesMasterIdLst>
    <p:notesMasterId r:id="rId54"/>
  </p:notesMasterIdLst>
  <p:sldIdLst>
    <p:sldId id="346" r:id="rId5"/>
    <p:sldId id="351" r:id="rId6"/>
    <p:sldId id="344" r:id="rId7"/>
    <p:sldId id="349" r:id="rId8"/>
    <p:sldId id="339" r:id="rId9"/>
    <p:sldId id="347" r:id="rId10"/>
    <p:sldId id="348" r:id="rId11"/>
    <p:sldId id="270" r:id="rId12"/>
    <p:sldId id="310" r:id="rId13"/>
    <p:sldId id="311" r:id="rId14"/>
    <p:sldId id="271" r:id="rId15"/>
    <p:sldId id="333" r:id="rId16"/>
    <p:sldId id="274" r:id="rId17"/>
    <p:sldId id="283" r:id="rId18"/>
    <p:sldId id="322" r:id="rId19"/>
    <p:sldId id="288" r:id="rId20"/>
    <p:sldId id="323" r:id="rId21"/>
    <p:sldId id="290" r:id="rId22"/>
    <p:sldId id="293" r:id="rId23"/>
    <p:sldId id="352" r:id="rId24"/>
    <p:sldId id="275" r:id="rId25"/>
    <p:sldId id="353" r:id="rId26"/>
    <p:sldId id="302" r:id="rId27"/>
    <p:sldId id="325" r:id="rId28"/>
    <p:sldId id="327" r:id="rId29"/>
    <p:sldId id="328" r:id="rId30"/>
    <p:sldId id="326" r:id="rId31"/>
    <p:sldId id="354" r:id="rId32"/>
    <p:sldId id="365" r:id="rId33"/>
    <p:sldId id="329" r:id="rId34"/>
    <p:sldId id="330" r:id="rId35"/>
    <p:sldId id="331" r:id="rId36"/>
    <p:sldId id="335" r:id="rId37"/>
    <p:sldId id="337" r:id="rId38"/>
    <p:sldId id="342" r:id="rId39"/>
    <p:sldId id="343" r:id="rId40"/>
    <p:sldId id="355" r:id="rId41"/>
    <p:sldId id="357" r:id="rId42"/>
    <p:sldId id="359" r:id="rId43"/>
    <p:sldId id="356" r:id="rId44"/>
    <p:sldId id="358" r:id="rId45"/>
    <p:sldId id="361" r:id="rId46"/>
    <p:sldId id="362" r:id="rId47"/>
    <p:sldId id="363" r:id="rId48"/>
    <p:sldId id="364" r:id="rId49"/>
    <p:sldId id="366" r:id="rId50"/>
    <p:sldId id="360" r:id="rId51"/>
    <p:sldId id="282" r:id="rId52"/>
    <p:sldId id="281" r:id="rId53"/>
  </p:sldIdLst>
  <p:sldSz cx="9144000" cy="5143500" type="screen16x9"/>
  <p:notesSz cx="6858000" cy="9144000"/>
  <p:embeddedFontLst>
    <p:embeddedFont>
      <p:font typeface="Nunito Sans" pitchFamily="2" charset="0"/>
      <p:regular r:id="rId55"/>
      <p:bold r:id="rId56"/>
      <p:italic r:id="rId57"/>
      <p:boldItalic r:id="rId58"/>
    </p:embeddedFont>
    <p:embeddedFont>
      <p:font typeface="Nunito Sans Black" pitchFamily="2" charset="0"/>
      <p:bold r:id="rId59"/>
      <p:italic r:id="rId60"/>
      <p:boldItalic r:id="rId61"/>
    </p:embeddedFont>
    <p:embeddedFont>
      <p:font typeface="Nunito Sans ExtraLight" pitchFamily="2" charset="0"/>
      <p:regular r:id="rId62"/>
      <p:italic r:id="rId63"/>
    </p:embeddedFont>
    <p:embeddedFont>
      <p:font typeface="Nunito Sans Light" pitchFamily="2" charset="0"/>
      <p:regular r:id="rId64"/>
      <p:italic r:id="rId65"/>
    </p:embeddedFont>
    <p:embeddedFont>
      <p:font typeface="Roboto" panose="02000000000000000000" pitchFamily="2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43D73436-BC1E-472C-80AB-860200F1BCFA}">
          <p14:sldIdLst>
            <p14:sldId id="346"/>
            <p14:sldId id="351"/>
            <p14:sldId id="344"/>
            <p14:sldId id="349"/>
            <p14:sldId id="339"/>
            <p14:sldId id="347"/>
            <p14:sldId id="348"/>
            <p14:sldId id="270"/>
            <p14:sldId id="310"/>
            <p14:sldId id="311"/>
            <p14:sldId id="271"/>
            <p14:sldId id="333"/>
            <p14:sldId id="274"/>
            <p14:sldId id="283"/>
            <p14:sldId id="322"/>
            <p14:sldId id="288"/>
            <p14:sldId id="323"/>
            <p14:sldId id="290"/>
            <p14:sldId id="293"/>
            <p14:sldId id="352"/>
            <p14:sldId id="275"/>
            <p14:sldId id="353"/>
            <p14:sldId id="302"/>
            <p14:sldId id="325"/>
            <p14:sldId id="327"/>
            <p14:sldId id="328"/>
            <p14:sldId id="326"/>
            <p14:sldId id="354"/>
            <p14:sldId id="365"/>
            <p14:sldId id="329"/>
            <p14:sldId id="330"/>
            <p14:sldId id="331"/>
            <p14:sldId id="335"/>
            <p14:sldId id="337"/>
            <p14:sldId id="342"/>
            <p14:sldId id="343"/>
            <p14:sldId id="355"/>
            <p14:sldId id="357"/>
            <p14:sldId id="359"/>
            <p14:sldId id="356"/>
            <p14:sldId id="358"/>
            <p14:sldId id="361"/>
            <p14:sldId id="362"/>
            <p14:sldId id="363"/>
            <p14:sldId id="364"/>
            <p14:sldId id="366"/>
            <p14:sldId id="360"/>
          </p14:sldIdLst>
        </p14:section>
        <p14:section name="Annex" id="{DDFC7B04-9DFB-4FA9-853C-BDC3BC2D83A8}">
          <p14:sldIdLst>
            <p14:sldId id="282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2" pos="4830" userDrawn="1">
          <p15:clr>
            <a:srgbClr val="A4A3A4"/>
          </p15:clr>
        </p15:guide>
        <p15:guide id="3" pos="907" userDrawn="1">
          <p15:clr>
            <a:srgbClr val="A4A3A4"/>
          </p15:clr>
        </p15:guide>
        <p15:guide id="4" orient="horz" pos="2958" userDrawn="1">
          <p15:clr>
            <a:srgbClr val="A4A3A4"/>
          </p15:clr>
        </p15:guide>
        <p15:guide id="5" orient="horz" pos="71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dovica D'Orsa" initials="LD" lastIdx="1" clrIdx="0">
    <p:extLst>
      <p:ext uri="{19B8F6BF-5375-455C-9EA6-DF929625EA0E}">
        <p15:presenceInfo xmlns:p15="http://schemas.microsoft.com/office/powerpoint/2012/main" userId="S::Ludovica.DOrsa@applied.it::9d40f3c8-7b15-4ff2-b743-404296b84eb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7F78"/>
    <a:srgbClr val="C00000"/>
    <a:srgbClr val="007FC2"/>
    <a:srgbClr val="005C8E"/>
    <a:srgbClr val="FFFFFF"/>
    <a:srgbClr val="003CA0"/>
    <a:srgbClr val="005BB2"/>
    <a:srgbClr val="EEEEEE"/>
    <a:srgbClr val="CEDAE9"/>
    <a:srgbClr val="002E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724" autoAdjust="0"/>
    <p:restoredTop sz="86995" autoAdjust="0"/>
  </p:normalViewPr>
  <p:slideViewPr>
    <p:cSldViewPr snapToGrid="0">
      <p:cViewPr>
        <p:scale>
          <a:sx n="90" d="100"/>
          <a:sy n="90" d="100"/>
        </p:scale>
        <p:origin x="653" y="211"/>
      </p:cViewPr>
      <p:guideLst>
        <p:guide pos="4830"/>
        <p:guide pos="907"/>
        <p:guide orient="horz" pos="2958"/>
        <p:guide orient="horz" pos="7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62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7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1.fntdata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GIF</a:t>
            </a:r>
          </a:p>
        </p:txBody>
      </p:sp>
    </p:spTree>
    <p:extLst>
      <p:ext uri="{BB962C8B-B14F-4D97-AF65-F5344CB8AC3E}">
        <p14:creationId xmlns:p14="http://schemas.microsoft.com/office/powerpoint/2010/main" val="3881021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5491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Gli </a:t>
            </a:r>
            <a:r>
              <a:rPr lang="it-IT" dirty="0" err="1"/>
              <a:t>outliers</a:t>
            </a:r>
            <a:r>
              <a:rPr lang="it-IT" dirty="0"/>
              <a:t> sono punti che si trovano 1.5 volte sopra o sotto l’altezza della «scatola»</a:t>
            </a:r>
          </a:p>
        </p:txBody>
      </p:sp>
    </p:spTree>
    <p:extLst>
      <p:ext uri="{BB962C8B-B14F-4D97-AF65-F5344CB8AC3E}">
        <p14:creationId xmlns:p14="http://schemas.microsoft.com/office/powerpoint/2010/main" val="29297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344919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3006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8705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9556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2140877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36 utenti /1179 non hanno mai usato la modalità </a:t>
            </a:r>
            <a:r>
              <a:rPr lang="it-IT" dirty="0" err="1"/>
              <a:t>charisma</a:t>
            </a:r>
            <a:r>
              <a:rPr lang="it-IT" dirty="0"/>
              <a:t> sport (3%)</a:t>
            </a:r>
          </a:p>
          <a:p>
            <a:r>
              <a:rPr lang="it-IT" dirty="0"/>
              <a:t>111 non hanno mai usato la modalità </a:t>
            </a:r>
            <a:r>
              <a:rPr lang="it-IT" dirty="0" err="1"/>
              <a:t>charisma</a:t>
            </a:r>
            <a:r>
              <a:rPr lang="it-IT" dirty="0"/>
              <a:t> corsa (9.4%)</a:t>
            </a:r>
          </a:p>
        </p:txBody>
      </p:sp>
    </p:spTree>
    <p:extLst>
      <p:ext uri="{BB962C8B-B14F-4D97-AF65-F5344CB8AC3E}">
        <p14:creationId xmlns:p14="http://schemas.microsoft.com/office/powerpoint/2010/main" val="2649800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Provare a fare grafico per percentuale</a:t>
            </a:r>
          </a:p>
        </p:txBody>
      </p:sp>
    </p:spTree>
    <p:extLst>
      <p:ext uri="{BB962C8B-B14F-4D97-AF65-F5344CB8AC3E}">
        <p14:creationId xmlns:p14="http://schemas.microsoft.com/office/powerpoint/2010/main" val="1911277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1840102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6575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3397766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3502927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Selezionato Europa e </a:t>
            </a:r>
            <a:r>
              <a:rPr lang="it-IT" dirty="0" err="1"/>
              <a:t>america</a:t>
            </a:r>
            <a:r>
              <a:rPr lang="it-IT" dirty="0"/>
              <a:t> in quanto più numerose</a:t>
            </a:r>
          </a:p>
        </p:txBody>
      </p:sp>
    </p:spTree>
    <p:extLst>
      <p:ext uri="{BB962C8B-B14F-4D97-AF65-F5344CB8AC3E}">
        <p14:creationId xmlns:p14="http://schemas.microsoft.com/office/powerpoint/2010/main" val="1506209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</p:txBody>
      </p:sp>
    </p:spTree>
    <p:extLst>
      <p:ext uri="{BB962C8B-B14F-4D97-AF65-F5344CB8AC3E}">
        <p14:creationId xmlns:p14="http://schemas.microsoft.com/office/powerpoint/2010/main" val="1787162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CONTEGGIO AUTO PER COUNTRY</a:t>
            </a:r>
          </a:p>
        </p:txBody>
      </p:sp>
    </p:spTree>
    <p:extLst>
      <p:ext uri="{BB962C8B-B14F-4D97-AF65-F5344CB8AC3E}">
        <p14:creationId xmlns:p14="http://schemas.microsoft.com/office/powerpoint/2010/main" val="6618382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tempo di ricarica</a:t>
            </a:r>
          </a:p>
        </p:txBody>
      </p:sp>
    </p:spTree>
    <p:extLst>
      <p:ext uri="{BB962C8B-B14F-4D97-AF65-F5344CB8AC3E}">
        <p14:creationId xmlns:p14="http://schemas.microsoft.com/office/powerpoint/2010/main" val="3758356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SOLO EUROPEE</a:t>
            </a:r>
          </a:p>
          <a:p>
            <a:endParaRPr lang="it-IT" dirty="0"/>
          </a:p>
          <a:p>
            <a:r>
              <a:rPr lang="it-IT" dirty="0"/>
              <a:t>Perché i viola hanno distanza percorsa medio breve ma percorrono tanti km in un giorno -&gt; frequenza </a:t>
            </a:r>
          </a:p>
        </p:txBody>
      </p:sp>
    </p:spTree>
    <p:extLst>
      <p:ext uri="{BB962C8B-B14F-4D97-AF65-F5344CB8AC3E}">
        <p14:creationId xmlns:p14="http://schemas.microsoft.com/office/powerpoint/2010/main" val="41259034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SOLO EUROPEE</a:t>
            </a:r>
          </a:p>
          <a:p>
            <a:r>
              <a:rPr lang="it-IT" dirty="0"/>
              <a:t>Tutto in minuti</a:t>
            </a:r>
          </a:p>
          <a:p>
            <a:endParaRPr lang="it-IT" dirty="0"/>
          </a:p>
          <a:p>
            <a:r>
              <a:rPr lang="it-IT" dirty="0"/>
              <a:t>Serie sia verdi che rosse -&gt; più utile ai fini dell’elettrico</a:t>
            </a:r>
          </a:p>
        </p:txBody>
      </p:sp>
    </p:spTree>
    <p:extLst>
      <p:ext uri="{BB962C8B-B14F-4D97-AF65-F5344CB8AC3E}">
        <p14:creationId xmlns:p14="http://schemas.microsoft.com/office/powerpoint/2010/main" val="38991066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SOLO EUROPEE</a:t>
            </a:r>
          </a:p>
          <a:p>
            <a:endParaRPr lang="it-IT" dirty="0"/>
          </a:p>
          <a:p>
            <a:r>
              <a:rPr lang="it-IT" dirty="0"/>
              <a:t>Serie sia rosse che verdi</a:t>
            </a:r>
          </a:p>
        </p:txBody>
      </p:sp>
    </p:spTree>
    <p:extLst>
      <p:ext uri="{BB962C8B-B14F-4D97-AF65-F5344CB8AC3E}">
        <p14:creationId xmlns:p14="http://schemas.microsoft.com/office/powerpoint/2010/main" val="970416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Solo europee</a:t>
            </a:r>
          </a:p>
          <a:p>
            <a:r>
              <a:rPr lang="it-IT" dirty="0"/>
              <a:t>Arrotondare (minuti interi)</a:t>
            </a:r>
          </a:p>
          <a:p>
            <a:r>
              <a:rPr lang="it-IT" dirty="0"/>
              <a:t>Anche serie rosse</a:t>
            </a:r>
          </a:p>
        </p:txBody>
      </p:sp>
    </p:spTree>
    <p:extLst>
      <p:ext uri="{BB962C8B-B14F-4D97-AF65-F5344CB8AC3E}">
        <p14:creationId xmlns:p14="http://schemas.microsoft.com/office/powerpoint/2010/main" val="1714115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Poi proviamo a dare nomi</a:t>
            </a:r>
          </a:p>
        </p:txBody>
      </p:sp>
    </p:spTree>
    <p:extLst>
      <p:ext uri="{BB962C8B-B14F-4D97-AF65-F5344CB8AC3E}">
        <p14:creationId xmlns:p14="http://schemas.microsoft.com/office/powerpoint/2010/main" val="238066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Suggerimento algoritmo subito (adesso 5 minuti) -&gt; rifare con 2 ore</a:t>
            </a:r>
          </a:p>
          <a:p>
            <a:r>
              <a:rPr lang="it-IT" dirty="0"/>
              <a:t>Solo europee</a:t>
            </a:r>
          </a:p>
          <a:p>
            <a:r>
              <a:rPr lang="it-IT" dirty="0"/>
              <a:t>Anche serie rosse</a:t>
            </a:r>
          </a:p>
        </p:txBody>
      </p:sp>
    </p:spTree>
    <p:extLst>
      <p:ext uri="{BB962C8B-B14F-4D97-AF65-F5344CB8AC3E}">
        <p14:creationId xmlns:p14="http://schemas.microsoft.com/office/powerpoint/2010/main" val="15430269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TOGLIERE OUTLIER</a:t>
            </a:r>
          </a:p>
          <a:p>
            <a:r>
              <a:rPr lang="it-IT" dirty="0"/>
              <a:t>SOLO EUROPEE</a:t>
            </a:r>
          </a:p>
          <a:p>
            <a:r>
              <a:rPr lang="it-IT" dirty="0"/>
              <a:t>Serie sia rosse che verdi</a:t>
            </a:r>
          </a:p>
          <a:p>
            <a:endParaRPr lang="it-IT" dirty="0"/>
          </a:p>
          <a:p>
            <a:r>
              <a:rPr lang="it-IT" dirty="0"/>
              <a:t>Ribadire capacità algoritmo</a:t>
            </a:r>
          </a:p>
        </p:txBody>
      </p:sp>
    </p:spTree>
    <p:extLst>
      <p:ext uri="{BB962C8B-B14F-4D97-AF65-F5344CB8AC3E}">
        <p14:creationId xmlns:p14="http://schemas.microsoft.com/office/powerpoint/2010/main" val="39398998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Solo europee</a:t>
            </a:r>
          </a:p>
          <a:p>
            <a:r>
              <a:rPr lang="it-IT" dirty="0"/>
              <a:t>Anche serie rosse</a:t>
            </a:r>
          </a:p>
        </p:txBody>
      </p:sp>
    </p:spTree>
    <p:extLst>
      <p:ext uri="{BB962C8B-B14F-4D97-AF65-F5344CB8AC3E}">
        <p14:creationId xmlns:p14="http://schemas.microsoft.com/office/powerpoint/2010/main" val="16108296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Suggerimento algoritmo subito (adesso 5 minuti) -&gt; rifare con 2 ore</a:t>
            </a:r>
          </a:p>
          <a:p>
            <a:r>
              <a:rPr lang="it-IT" dirty="0"/>
              <a:t>Solo europee</a:t>
            </a:r>
          </a:p>
          <a:p>
            <a:r>
              <a:rPr lang="it-IT" dirty="0"/>
              <a:t>Anche serie rosse</a:t>
            </a:r>
          </a:p>
        </p:txBody>
      </p:sp>
    </p:spTree>
    <p:extLst>
      <p:ext uri="{BB962C8B-B14F-4D97-AF65-F5344CB8AC3E}">
        <p14:creationId xmlns:p14="http://schemas.microsoft.com/office/powerpoint/2010/main" val="39862621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3680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Partire da descrittivo o empirico?</a:t>
            </a:r>
          </a:p>
        </p:txBody>
      </p:sp>
    </p:spTree>
    <p:extLst>
      <p:ext uri="{BB962C8B-B14F-4D97-AF65-F5344CB8AC3E}">
        <p14:creationId xmlns:p14="http://schemas.microsoft.com/office/powerpoint/2010/main" val="1753891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9413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7307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1345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9060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tabella (?)</a:t>
            </a:r>
          </a:p>
        </p:txBody>
      </p:sp>
    </p:spTree>
    <p:extLst>
      <p:ext uri="{BB962C8B-B14F-4D97-AF65-F5344CB8AC3E}">
        <p14:creationId xmlns:p14="http://schemas.microsoft.com/office/powerpoint/2010/main" val="2593301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9608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6EE919CC-CAFF-BB42-9A7F-E7FCB6C04F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7566" y="0"/>
            <a:ext cx="7181465" cy="5143500"/>
          </a:xfrm>
          <a:custGeom>
            <a:avLst/>
            <a:gdLst>
              <a:gd name="connsiteX0" fmla="*/ 0 w 9575286"/>
              <a:gd name="connsiteY0" fmla="*/ 0 h 6858000"/>
              <a:gd name="connsiteX1" fmla="*/ 9575286 w 9575286"/>
              <a:gd name="connsiteY1" fmla="*/ 0 h 6858000"/>
              <a:gd name="connsiteX2" fmla="*/ 2679823 w 9575286"/>
              <a:gd name="connsiteY2" fmla="*/ 6858000 h 6858000"/>
              <a:gd name="connsiteX3" fmla="*/ 0 w 9575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75286" h="6858000">
                <a:moveTo>
                  <a:pt x="0" y="0"/>
                </a:moveTo>
                <a:lnTo>
                  <a:pt x="9575286" y="0"/>
                </a:lnTo>
                <a:lnTo>
                  <a:pt x="26798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GB"/>
              <a:t>Click icon to add picture</a:t>
            </a:r>
            <a:endParaRPr lang="id-ID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42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 dirty="0"/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2109354"/>
            <a:ext cx="8643615" cy="2379519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7" name="Gruppo">
            <a:extLst>
              <a:ext uri="{FF2B5EF4-FFF2-40B4-BE49-F238E27FC236}">
                <a16:creationId xmlns:a16="http://schemas.microsoft.com/office/drawing/2014/main" id="{5D8CE1D1-2C91-3240-A8F3-408E4C3D6F6F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8" name="Gruppo" descr="Gruppo">
              <a:extLst>
                <a:ext uri="{FF2B5EF4-FFF2-40B4-BE49-F238E27FC236}">
                  <a16:creationId xmlns:a16="http://schemas.microsoft.com/office/drawing/2014/main" id="{EADBDF5F-E186-0747-8268-279892BDC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magine 13" descr="Immagine 13">
              <a:extLst>
                <a:ext uri="{FF2B5EF4-FFF2-40B4-BE49-F238E27FC236}">
                  <a16:creationId xmlns:a16="http://schemas.microsoft.com/office/drawing/2014/main" id="{BAA6A0B9-5D78-3E4B-9339-E119BE275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6025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71650"/>
            <a:ext cx="9144000" cy="3371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156769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0837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4168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  <p:sp>
        <p:nvSpPr>
          <p:cNvPr id="7" name="Google Shape;202;p21">
            <a:extLst>
              <a:ext uri="{FF2B5EF4-FFF2-40B4-BE49-F238E27FC236}">
                <a16:creationId xmlns:a16="http://schemas.microsoft.com/office/drawing/2014/main" id="{1231C964-9308-5949-8C28-F80F93E5394B}"/>
              </a:ext>
            </a:extLst>
          </p:cNvPr>
          <p:cNvSpPr/>
          <p:nvPr userDrawn="1"/>
        </p:nvSpPr>
        <p:spPr>
          <a:xfrm rot="10800000" flipH="1">
            <a:off x="3098730" y="732142"/>
            <a:ext cx="2651830" cy="2651830"/>
          </a:xfrm>
          <a:prstGeom prst="teardrop">
            <a:avLst>
              <a:gd name="adj" fmla="val 10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7;p5">
            <a:extLst>
              <a:ext uri="{FF2B5EF4-FFF2-40B4-BE49-F238E27FC236}">
                <a16:creationId xmlns:a16="http://schemas.microsoft.com/office/drawing/2014/main" id="{E943E079-3764-014E-931D-2E0FE4216DD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403350" y="3726871"/>
            <a:ext cx="6337300" cy="584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28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custom 9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23850" y="303213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8D4368C-D8AC-F148-B817-D9467A92D62B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299B4F50-7DE9-484B-BA00-BE674EE72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6422"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CC0E04D-A0A2-CB40-BCED-4A234A76B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9062"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64507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10FE096-CCA9-6F4E-98CC-CFF7E232DB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t="26607" r="440" b="29280"/>
          <a:stretch/>
        </p:blipFill>
        <p:spPr>
          <a:xfrm>
            <a:off x="0" y="-66446"/>
            <a:ext cx="9144000" cy="2636995"/>
          </a:xfrm>
          <a:prstGeom prst="rect">
            <a:avLst/>
          </a:prstGeom>
          <a:solidFill>
            <a:srgbClr val="130C16"/>
          </a:solidFill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D470E5-ED2F-41E1-BF3C-5FBBC7509E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0088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d-ID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85FD3EC8-820B-244C-9284-F6B4424FA90D}"/>
              </a:ext>
            </a:extLst>
          </p:cNvPr>
          <p:cNvGrpSpPr/>
          <p:nvPr userDrawn="1"/>
        </p:nvGrpSpPr>
        <p:grpSpPr>
          <a:xfrm>
            <a:off x="3934834" y="2971622"/>
            <a:ext cx="4018892" cy="3240105"/>
            <a:chOff x="3934834" y="2971622"/>
            <a:chExt cx="4018892" cy="3240105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BA4655FF-04D9-FE41-AB20-043555B5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353CC39-5E87-9B4D-B661-CB7C2D47A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FE06143-BF8F-9B4E-9D3D-3FD5797FE7B8}"/>
              </a:ext>
            </a:extLst>
          </p:cNvPr>
          <p:cNvSpPr txBox="1"/>
          <p:nvPr userDrawn="1"/>
        </p:nvSpPr>
        <p:spPr>
          <a:xfrm>
            <a:off x="3766737" y="4707532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 err="1">
                <a:latin typeface="Nunito Sans" pitchFamily="2" charset="77"/>
              </a:rPr>
              <a:t>Applied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srl</a:t>
            </a:r>
            <a:r>
              <a:rPr lang="it-IT" sz="800" dirty="0">
                <a:latin typeface="Nunito Sans" pitchFamily="2" charset="77"/>
              </a:rPr>
              <a:t> – </a:t>
            </a:r>
            <a:r>
              <a:rPr lang="it-IT" sz="800" dirty="0" err="1">
                <a:latin typeface="Nunito Sans" pitchFamily="2" charset="77"/>
              </a:rPr>
              <a:t>All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rights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reserved</a:t>
            </a:r>
            <a:endParaRPr lang="it-IT" sz="800" dirty="0">
              <a:latin typeface="Nunito Sans" pitchFamily="2" charset="77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DEC615FC-32BA-9342-8518-68F6EA4B80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700085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rgbClr val="002E6D"/>
          </a:solidFill>
        </p:spPr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3F621B8E-AF31-9A47-BDC8-CFFFE7C8E367}"/>
              </a:ext>
            </a:extLst>
          </p:cNvPr>
          <p:cNvSpPr txBox="1">
            <a:spLocks/>
          </p:cNvSpPr>
          <p:nvPr userDrawn="1"/>
        </p:nvSpPr>
        <p:spPr>
          <a:xfrm>
            <a:off x="265432" y="1408039"/>
            <a:ext cx="8643615" cy="15608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>
                <a:solidFill>
                  <a:schemeClr val="tx1"/>
                </a:solidFill>
              </a:rPr>
              <a:t>Sosteniamo la crescita delle imprese attraverso lo sviluppo di processi di OPEN INNOVATION</a:t>
            </a:r>
          </a:p>
          <a:p>
            <a:pPr algn="ctr"/>
            <a:r>
              <a:rPr lang="it-IT" sz="1200" dirty="0">
                <a:solidFill>
                  <a:schemeClr val="tx1"/>
                </a:solidFill>
              </a:rPr>
              <a:t>acceleratori nel cambiamento del proprio modello di business.</a:t>
            </a:r>
          </a:p>
          <a:p>
            <a:pPr algn="ctr"/>
            <a:endParaRPr lang="it-IT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2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180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Google Shape;27;p5">
            <a:extLst>
              <a:ext uri="{FF2B5EF4-FFF2-40B4-BE49-F238E27FC236}">
                <a16:creationId xmlns:a16="http://schemas.microsoft.com/office/drawing/2014/main" id="{9930C306-DA6C-274C-8EB0-59651557F5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788670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72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cxnSp>
        <p:nvCxnSpPr>
          <p:cNvPr id="3" name="Google Shape;271;p25">
            <a:extLst>
              <a:ext uri="{FF2B5EF4-FFF2-40B4-BE49-F238E27FC236}">
                <a16:creationId xmlns:a16="http://schemas.microsoft.com/office/drawing/2014/main" id="{6BCFD4B6-5F4A-5840-9A36-013E78CACAAD}"/>
              </a:ext>
            </a:extLst>
          </p:cNvPr>
          <p:cNvCxnSpPr>
            <a:cxnSpLocks/>
          </p:cNvCxnSpPr>
          <p:nvPr userDrawn="1"/>
        </p:nvCxnSpPr>
        <p:spPr>
          <a:xfrm>
            <a:off x="5105768" y="1783840"/>
            <a:ext cx="0" cy="2533051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80002E39-27BC-3E41-ABFF-950DC3B400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9700" y="1209619"/>
            <a:ext cx="2552700" cy="285240"/>
          </a:xfrm>
          <a:prstGeom prst="rect">
            <a:avLst/>
          </a:prstGeom>
        </p:spPr>
        <p:txBody>
          <a:bodyPr/>
          <a:lstStyle>
            <a:lvl1pPr>
              <a:defRPr sz="1200" b="0" i="0">
                <a:latin typeface="Nunito Sans Light" pitchFamily="2" charset="77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9CBA4B0-F12E-D94A-B5A2-9568DDCDD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9700" y="2006600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B4EF30D4-63CD-C84E-B722-80185EE5C2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19700" y="2327841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7" name="Segnaposto testo 14">
            <a:extLst>
              <a:ext uri="{FF2B5EF4-FFF2-40B4-BE49-F238E27FC236}">
                <a16:creationId xmlns:a16="http://schemas.microsoft.com/office/drawing/2014/main" id="{C368A7ED-6E41-AC47-9730-72D76447CE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9700" y="2649082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8" name="Segnaposto testo 14">
            <a:extLst>
              <a:ext uri="{FF2B5EF4-FFF2-40B4-BE49-F238E27FC236}">
                <a16:creationId xmlns:a16="http://schemas.microsoft.com/office/drawing/2014/main" id="{C7D82E04-B468-2741-BF9F-84E8DCA549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9700" y="2970323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9" name="Segnaposto testo 14">
            <a:extLst>
              <a:ext uri="{FF2B5EF4-FFF2-40B4-BE49-F238E27FC236}">
                <a16:creationId xmlns:a16="http://schemas.microsoft.com/office/drawing/2014/main" id="{B7EE3D16-6D87-1F41-B7E2-CAD96A71FF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9700" y="3291564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20" name="Google Shape;27;p5">
            <a:extLst>
              <a:ext uri="{FF2B5EF4-FFF2-40B4-BE49-F238E27FC236}">
                <a16:creationId xmlns:a16="http://schemas.microsoft.com/office/drawing/2014/main" id="{42F4F50A-419A-CB41-B79F-D10CD0A842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464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337E0AA-8843-2E47-9BA5-F11C31150C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 dirty="0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91707" y="1577792"/>
            <a:ext cx="3999900" cy="2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Nunito Sans" pitchFamily="2" charset="7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4" name="Gruppo">
            <a:extLst>
              <a:ext uri="{FF2B5EF4-FFF2-40B4-BE49-F238E27FC236}">
                <a16:creationId xmlns:a16="http://schemas.microsoft.com/office/drawing/2014/main" id="{1E7DA351-2EE6-F846-994D-DDFE42C3B3D3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1C321CA-A5D7-6642-B2D6-2693A9A34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magine 13" descr="Immagine 13">
              <a:extLst>
                <a:ext uri="{FF2B5EF4-FFF2-40B4-BE49-F238E27FC236}">
                  <a16:creationId xmlns:a16="http://schemas.microsoft.com/office/drawing/2014/main" id="{ADD8BEC0-8205-854C-B1FE-B3DDE977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485812EA-8F16-5E41-9A3D-491326C6C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706" y="303213"/>
            <a:ext cx="3218843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378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3C3ABAF9-92F9-4A42-9394-8B3181087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 dirty="0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61524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5569E6A8-A935-434F-AB13-FCB77A4D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51217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016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30795" y="2127250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E461B88-FCAF-364C-B747-749673BB0FA9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AC4A5650-3BB8-684D-BF7E-76DB0541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89222AFC-8CEA-8147-AE5E-9A27962D4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63F074E9-67CF-CA40-BAD5-859CEC4F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794" y="303213"/>
            <a:ext cx="507975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466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830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2162273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F79B2A47-9FAB-D54C-8938-2DFE0D67B50A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949E9D8D-AB78-5E47-AC5A-95477C5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D6FB5EDC-10C3-914B-B122-06F3AE372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575A74-5006-4F4C-BC43-8DD3C82A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76897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31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54828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1235641"/>
            <a:ext cx="8643615" cy="1888672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79FF270D-0B12-6844-A5C3-FC352D50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303213"/>
            <a:ext cx="318135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306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">
            <a:extLst>
              <a:ext uri="{FF2B5EF4-FFF2-40B4-BE49-F238E27FC236}">
                <a16:creationId xmlns:a16="http://schemas.microsoft.com/office/drawing/2014/main" id="{EAE11BC5-F587-524D-8827-9C8BB9C8CF16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BF1C728-DA13-7E47-969B-FF21E701B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74467AE0-BEFA-E948-B154-239EFB998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525A732-2CA7-4C46-AFCE-9A38D5C1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8867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titolo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9" r:id="rId2"/>
    <p:sldLayoutId id="2147483672" r:id="rId3"/>
    <p:sldLayoutId id="2147483673" r:id="rId4"/>
    <p:sldLayoutId id="2147483665" r:id="rId5"/>
    <p:sldLayoutId id="2147483666" r:id="rId6"/>
    <p:sldLayoutId id="2147483668" r:id="rId7"/>
    <p:sldLayoutId id="2147483667" r:id="rId8"/>
    <p:sldLayoutId id="2147483669" r:id="rId9"/>
    <p:sldLayoutId id="2147483670" r:id="rId10"/>
    <p:sldLayoutId id="2147483671" r:id="rId11"/>
    <p:sldLayoutId id="2147483677" r:id="rId12"/>
    <p:sldLayoutId id="2147483678" r:id="rId13"/>
    <p:sldLayoutId id="21474836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1" i="0" u="none" strike="noStrike" cap="all" baseline="0">
          <a:solidFill>
            <a:schemeClr val="accent1"/>
          </a:solidFill>
          <a:latin typeface="Nunito Sans" pitchFamily="2" charset="77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04" userDrawn="1">
          <p15:clr>
            <a:srgbClr val="F26B43"/>
          </p15:clr>
        </p15:guide>
        <p15:guide id="2" orient="horz" pos="1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9790DFAC-A560-4B48-9998-A845685AD9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Connected Cars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BA14FFB2-3FF5-4D5B-BB7C-36AFCCCF0C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23/12/2021</a:t>
            </a:r>
          </a:p>
        </p:txBody>
      </p:sp>
    </p:spTree>
    <p:extLst>
      <p:ext uri="{BB962C8B-B14F-4D97-AF65-F5344CB8AC3E}">
        <p14:creationId xmlns:p14="http://schemas.microsoft.com/office/powerpoint/2010/main" val="93200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K-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means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clustering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876121"/>
            <a:ext cx="4956073" cy="42870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Nunito Sans" pitchFamily="2" charset="0"/>
              </a:rPr>
              <a:t>Funzionamento:</a:t>
            </a:r>
          </a:p>
          <a:p>
            <a:pPr>
              <a:lnSpc>
                <a:spcPct val="150000"/>
              </a:lnSpc>
            </a:pPr>
            <a:endParaRPr lang="it-IT" sz="800" dirty="0">
              <a:latin typeface="Nunito Sans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Seleziona casualmente k oggetti del dataset come centri (</a:t>
            </a:r>
            <a:r>
              <a:rPr lang="it-IT" b="1" dirty="0" err="1">
                <a:latin typeface="Nunito Sans" pitchFamily="2" charset="0"/>
              </a:rPr>
              <a:t>centroidi</a:t>
            </a:r>
            <a:r>
              <a:rPr lang="it-IT" dirty="0">
                <a:latin typeface="Nunito Sans" pitchFamily="2" charset="0"/>
              </a:rPr>
              <a:t>) iniziali del cluster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Assegna ogni osservazione al </a:t>
            </a:r>
            <a:r>
              <a:rPr lang="it-IT" dirty="0" err="1">
                <a:latin typeface="Nunito Sans" pitchFamily="2" charset="0"/>
              </a:rPr>
              <a:t>centroide</a:t>
            </a:r>
            <a:r>
              <a:rPr lang="it-IT" dirty="0">
                <a:latin typeface="Nunito Sans" pitchFamily="2" charset="0"/>
              </a:rPr>
              <a:t> più vicino sulla base della distanza euclidea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Per ognuno dei cluster cambia il </a:t>
            </a:r>
            <a:r>
              <a:rPr lang="it-IT" dirty="0" err="1">
                <a:latin typeface="Nunito Sans" pitchFamily="2" charset="0"/>
              </a:rPr>
              <a:t>centroide</a:t>
            </a:r>
            <a:r>
              <a:rPr lang="it-IT" dirty="0">
                <a:latin typeface="Nunito Sans" pitchFamily="2" charset="0"/>
              </a:rPr>
              <a:t> calcolando i nuovi valori medi di ogni oggetto nel cluster.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Ripete i punti 3 e 4 fino a che l’assegnazione dei punti non smette di cambiare o viene raggiunto il numero massimo di iterazioni.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41A062-4323-4877-881B-888486B3F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4" t="6409" r="2798"/>
          <a:stretch/>
        </p:blipFill>
        <p:spPr>
          <a:xfrm>
            <a:off x="5536908" y="1073573"/>
            <a:ext cx="3283242" cy="31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29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Variabili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833284"/>
            <a:ext cx="8185969" cy="393781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La divisione in cluster non è stata eseguita sulla base dell’intero dataset, bensì su un numero di variabili selezionate in quanto più significative e adatte a descrivere le abitudini degli utenti: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it-IT" sz="1600" b="1" dirty="0">
                <a:latin typeface="Nunito Sans" pitchFamily="2" charset="0"/>
              </a:rPr>
              <a:t>Frequenza di utilizzo dell’auto</a:t>
            </a:r>
          </a:p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Calcolata come frazione di giorni in cui si rilevano velocità superiori a zero rispetto al numero di giorni tra la prima osservazione del dataset e il 29/11/21. 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2"/>
            </a:pPr>
            <a:r>
              <a:rPr lang="it-IT" sz="1600" b="1" dirty="0">
                <a:latin typeface="Nunito Sans" pitchFamily="2" charset="0"/>
              </a:rPr>
              <a:t>Velocità massima raggiunta</a:t>
            </a:r>
          </a:p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Calcolata come la media delle velocità massime quotidiane dell’auto. 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3"/>
            </a:pPr>
            <a:r>
              <a:rPr lang="it-IT" sz="1600" b="1" dirty="0">
                <a:latin typeface="Nunito Sans" pitchFamily="2" charset="0"/>
              </a:rPr>
              <a:t>Velocità media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3"/>
            </a:pPr>
            <a:r>
              <a:rPr lang="it-IT" sz="1600" b="1" dirty="0">
                <a:latin typeface="Nunito Sans" pitchFamily="2" charset="0"/>
              </a:rPr>
              <a:t>Chilometri totali percorsi</a:t>
            </a:r>
          </a:p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Calcolata come differenza tra il valore segnato dal contachilometri nell’ultima osservazione e quello della prima osservazione. 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5"/>
            </a:pPr>
            <a:r>
              <a:rPr lang="it-IT" sz="1600" b="1" dirty="0">
                <a:latin typeface="Nunito Sans" pitchFamily="2" charset="0"/>
              </a:rPr>
              <a:t>Durata media di uso della vettura</a:t>
            </a:r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1251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Variabili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959135"/>
            <a:ext cx="8553450" cy="429322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it-IT" b="1" dirty="0">
                <a:latin typeface="Nunito Sans" pitchFamily="2" charset="0"/>
              </a:rPr>
              <a:t>Durata media di uso della vettura</a:t>
            </a:r>
            <a:endParaRPr lang="it-IT" dirty="0">
              <a:latin typeface="Nunito Sans" pitchFamily="2" charset="0"/>
            </a:endParaRPr>
          </a:p>
          <a:p>
            <a:pPr>
              <a:lnSpc>
                <a:spcPct val="200000"/>
              </a:lnSpc>
              <a:buClr>
                <a:schemeClr val="accent5"/>
              </a:buClr>
            </a:pPr>
            <a:r>
              <a:rPr lang="it-IT" dirty="0">
                <a:latin typeface="Nunito Sans" pitchFamily="2" charset="0"/>
              </a:rPr>
              <a:t>L’individuazione delle serie all’interno del dataset rende possibile calcolarne la durata.</a:t>
            </a:r>
          </a:p>
          <a:p>
            <a:pPr>
              <a:lnSpc>
                <a:spcPct val="200000"/>
              </a:lnSpc>
              <a:buClr>
                <a:schemeClr val="accent5"/>
              </a:buClr>
            </a:pPr>
            <a:r>
              <a:rPr lang="it-IT" dirty="0">
                <a:latin typeface="Nunito Sans" pitchFamily="2" charset="0"/>
              </a:rPr>
              <a:t>Per calcolare la durata media di uso della vettura, l’algoritmo: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Individua le serie valide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Ne calcola la durata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Somma la durata delle serie valide su base giornaliera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Calcola la media delle durate giornaliere</a:t>
            </a:r>
          </a:p>
          <a:p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868021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886691"/>
            <a:ext cx="9144000" cy="4256809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643716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Risultati della 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clusterizzazione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con k-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means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clustering. </a:t>
            </a:r>
            <a:b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76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Distribuzioni dei valori delle variabili utilizzate per 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. I colori rappresentano i cluster</a:t>
            </a:r>
            <a:r>
              <a:rPr lang="it-IT" sz="1400" dirty="0"/>
              <a:t>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3344159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Distribuzioni dei valori delle variabili utilizzate per 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. I colori rappresentano i cluster</a:t>
            </a:r>
            <a:r>
              <a:rPr lang="it-IT" sz="1400" dirty="0"/>
              <a:t>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C712EFF-A2B6-4615-BBA4-4FAC6EC0BB7A}"/>
              </a:ext>
            </a:extLst>
          </p:cNvPr>
          <p:cNvSpPr/>
          <p:nvPr/>
        </p:nvSpPr>
        <p:spPr>
          <a:xfrm>
            <a:off x="214207" y="2820816"/>
            <a:ext cx="1737360" cy="7267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1766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Distribuzione della frequenza di uso dell’auto rispetto alla velocità massima per cluster. </a:t>
            </a:r>
            <a:endParaRPr lang="it-IT" sz="14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2287854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Distribuzioni dei valori delle variabili utilizzate per 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. I colori rappresentano i cluster</a:t>
            </a:r>
            <a:r>
              <a:rPr lang="it-IT" sz="1400" dirty="0"/>
              <a:t>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C712EFF-A2B6-4615-BBA4-4FAC6EC0BB7A}"/>
              </a:ext>
            </a:extLst>
          </p:cNvPr>
          <p:cNvSpPr/>
          <p:nvPr/>
        </p:nvSpPr>
        <p:spPr>
          <a:xfrm>
            <a:off x="5529568" y="4307538"/>
            <a:ext cx="1737360" cy="7267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6654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" r="15"/>
          <a:stretch/>
        </p:blipFill>
        <p:spPr>
          <a:xfrm>
            <a:off x="0" y="1248377"/>
            <a:ext cx="9144000" cy="3881967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94212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Distribuzione della durata dell’uso della vettura rispetto ai chilometri percorsi. </a:t>
            </a:r>
            <a:endParaRPr lang="it-IT" sz="14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336762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819344"/>
              </p:ext>
            </p:extLst>
          </p:nvPr>
        </p:nvGraphicFramePr>
        <p:xfrm>
          <a:off x="323851" y="1108702"/>
          <a:ext cx="8191500" cy="2912063"/>
        </p:xfrm>
        <a:graphic>
          <a:graphicData uri="http://schemas.openxmlformats.org/drawingml/2006/table">
            <a:tbl>
              <a:tblPr firstRow="1" bandRow="1"/>
              <a:tblGrid>
                <a:gridCol w="733731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120664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251858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1123951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51858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932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Agenda</a:t>
            </a:r>
            <a:b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54" name="Immagine 53" descr="Immagine che contiene esterni, automobile&#10;&#10;Descrizione generata automaticamente">
            <a:extLst>
              <a:ext uri="{FF2B5EF4-FFF2-40B4-BE49-F238E27FC236}">
                <a16:creationId xmlns:a16="http://schemas.microsoft.com/office/drawing/2014/main" id="{52774E4B-DE2B-4324-BA46-6EBB1BBFB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00" r="31196"/>
          <a:stretch/>
        </p:blipFill>
        <p:spPr>
          <a:xfrm>
            <a:off x="1" y="0"/>
            <a:ext cx="4917440" cy="5143500"/>
          </a:xfrm>
          <a:prstGeom prst="rect">
            <a:avLst/>
          </a:prstGeom>
        </p:spPr>
      </p:pic>
      <p:sp>
        <p:nvSpPr>
          <p:cNvPr id="55" name="Titolo 1">
            <a:extLst>
              <a:ext uri="{FF2B5EF4-FFF2-40B4-BE49-F238E27FC236}">
                <a16:creationId xmlns:a16="http://schemas.microsoft.com/office/drawing/2014/main" id="{02FCE064-F75B-41F4-868E-B2AB64F6B8CD}"/>
              </a:ext>
            </a:extLst>
          </p:cNvPr>
          <p:cNvSpPr txBox="1">
            <a:spLocks/>
          </p:cNvSpPr>
          <p:nvPr/>
        </p:nvSpPr>
        <p:spPr>
          <a:xfrm>
            <a:off x="5038090" y="326495"/>
            <a:ext cx="381496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1" i="0" u="none" strike="noStrike" cap="all" baseline="0">
                <a:solidFill>
                  <a:schemeClr val="accent1"/>
                </a:solidFill>
                <a:latin typeface="Nunito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2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Agenda</a:t>
            </a:r>
            <a:endParaRPr lang="it-IT" sz="2200" b="0" cap="none" dirty="0">
              <a:solidFill>
                <a:schemeClr val="accent2">
                  <a:lumMod val="75000"/>
                </a:schemeClr>
              </a:solidFill>
              <a:latin typeface="Nunito Sans Black" pitchFamily="2" charset="77"/>
            </a:endParaRPr>
          </a:p>
        </p:txBody>
      </p:sp>
      <p:sp>
        <p:nvSpPr>
          <p:cNvPr id="56" name="Segnaposto testo 4">
            <a:extLst>
              <a:ext uri="{FF2B5EF4-FFF2-40B4-BE49-F238E27FC236}">
                <a16:creationId xmlns:a16="http://schemas.microsoft.com/office/drawing/2014/main" id="{3A80C102-169B-4E18-B8AA-1745670311A7}"/>
              </a:ext>
            </a:extLst>
          </p:cNvPr>
          <p:cNvSpPr txBox="1">
            <a:spLocks/>
          </p:cNvSpPr>
          <p:nvPr/>
        </p:nvSpPr>
        <p:spPr>
          <a:xfrm>
            <a:off x="5303321" y="795245"/>
            <a:ext cx="4640779" cy="4348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Obiettivi e dati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Metodologia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Valorizzazione serie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Cluster </a:t>
            </a:r>
            <a:r>
              <a:rPr lang="it-IT" b="1" dirty="0" err="1">
                <a:latin typeface="Nunito Sans" pitchFamily="2" charset="0"/>
              </a:rPr>
              <a:t>analysis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Selezione variabili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Findings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Controllo dei </a:t>
            </a:r>
            <a:r>
              <a:rPr lang="it-IT" b="1" dirty="0" err="1">
                <a:latin typeface="Nunito Sans" pitchFamily="2" charset="0"/>
              </a:rPr>
              <a:t>findings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Possibili applicazioni</a:t>
            </a:r>
          </a:p>
          <a:p>
            <a:pPr>
              <a:lnSpc>
                <a:spcPct val="200000"/>
              </a:lnSpc>
            </a:pP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7700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551934"/>
              </p:ext>
            </p:extLst>
          </p:nvPr>
        </p:nvGraphicFramePr>
        <p:xfrm>
          <a:off x="323851" y="1108702"/>
          <a:ext cx="8191500" cy="2961173"/>
        </p:xfrm>
        <a:graphic>
          <a:graphicData uri="http://schemas.openxmlformats.org/drawingml/2006/table">
            <a:tbl>
              <a:tblPr firstRow="1" bandRow="1"/>
              <a:tblGrid>
                <a:gridCol w="733731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120664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251858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1123951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56769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 (km/h)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(km/h)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(%)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(km)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147 </a:t>
                      </a:r>
                    </a:p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(85-209)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54 </a:t>
                      </a:r>
                    </a:p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(25-87)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50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(32-91)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1h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(29m-2h24m)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2611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(27-8272)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92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(9-161)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35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(3-56)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(2-58)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 min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(0-1h54m)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249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(1-2356)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194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(143-254)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68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(44-95)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54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(30-87)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2h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(52m-4h20m)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12204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(5795-31070)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158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(107-245)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61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(34-96)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(2-38)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1h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(57m-2h17m)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1351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(36-6683)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200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(124 – 261)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77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(47-110)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24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(3-56)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 h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(1h-4h50m)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3581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(282-10869)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33FAF2-9043-413B-A5EB-6EA617AC9154}"/>
              </a:ext>
            </a:extLst>
          </p:cNvPr>
          <p:cNvSpPr txBox="1"/>
          <p:nvPr/>
        </p:nvSpPr>
        <p:spPr>
          <a:xfrm>
            <a:off x="979200" y="4514400"/>
            <a:ext cx="4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Nunito Sans" pitchFamily="2" charset="0"/>
              </a:rPr>
              <a:t>In grassetto la media dei valori delle vetture. </a:t>
            </a:r>
          </a:p>
          <a:p>
            <a:r>
              <a:rPr lang="it-IT" sz="1200" dirty="0">
                <a:latin typeface="Nunito Sans" pitchFamily="2" charset="0"/>
              </a:rPr>
              <a:t>Tra parentesi il valore minimo e il valore massimo. </a:t>
            </a:r>
          </a:p>
        </p:txBody>
      </p:sp>
    </p:spTree>
    <p:extLst>
      <p:ext uri="{BB962C8B-B14F-4D97-AF65-F5344CB8AC3E}">
        <p14:creationId xmlns:p14="http://schemas.microsoft.com/office/powerpoint/2010/main" val="41097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1049867"/>
            <a:ext cx="8456083" cy="35814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Essendo il clustering un’attività di machine learning non supervisionato, non è possibile verificare matematicamente l’accuratezza dei risultati.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Occorre quindi adottare una metodologia alternativa per la verifica, basata sul confronto tra i gruppi ottenuti e variabili del dataset che non sono state utilizzate per la </a:t>
            </a:r>
            <a:r>
              <a:rPr lang="it-IT" dirty="0" err="1">
                <a:latin typeface="Nunito Sans" pitchFamily="2" charset="0"/>
              </a:rPr>
              <a:t>clusterizzazione</a:t>
            </a:r>
            <a:r>
              <a:rPr lang="it-IT" dirty="0">
                <a:latin typeface="Nunito Sans" pitchFamily="2" charset="0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In questo modo è possibile verificare se i cluster mostrano tratti distintivi per quanto riguarda una gamma più ampia di comportamenti.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99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</a:t>
            </a:r>
            <a:b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Box plot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1049867"/>
            <a:ext cx="8456083" cy="35814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 grafici successivi mostrano delle box plot, tipi di grafici utili a descrivere la distribuzione di dati numerici.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FF986A8-D52F-4119-8C24-68901073E1F9}"/>
              </a:ext>
            </a:extLst>
          </p:cNvPr>
          <p:cNvSpPr/>
          <p:nvPr/>
        </p:nvSpPr>
        <p:spPr>
          <a:xfrm>
            <a:off x="3325705" y="2200487"/>
            <a:ext cx="2309707" cy="1111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378E44C-749B-4EFA-B2B8-D760A708F9DF}"/>
              </a:ext>
            </a:extLst>
          </p:cNvPr>
          <p:cNvCxnSpPr>
            <a:cxnSpLocks/>
          </p:cNvCxnSpPr>
          <p:nvPr/>
        </p:nvCxnSpPr>
        <p:spPr>
          <a:xfrm>
            <a:off x="1510453" y="2756323"/>
            <a:ext cx="1815252" cy="0"/>
          </a:xfrm>
          <a:prstGeom prst="line">
            <a:avLst/>
          </a:prstGeom>
          <a:ln w="28575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F33F3BE-256C-4B27-9D10-4300B492F935}"/>
              </a:ext>
            </a:extLst>
          </p:cNvPr>
          <p:cNvCxnSpPr>
            <a:cxnSpLocks/>
          </p:cNvCxnSpPr>
          <p:nvPr/>
        </p:nvCxnSpPr>
        <p:spPr>
          <a:xfrm>
            <a:off x="5635412" y="2756323"/>
            <a:ext cx="1341119" cy="0"/>
          </a:xfrm>
          <a:prstGeom prst="line">
            <a:avLst/>
          </a:prstGeom>
          <a:ln w="28575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EE7A2569-B309-4B72-B92C-9C577486E1FA}"/>
              </a:ext>
            </a:extLst>
          </p:cNvPr>
          <p:cNvCxnSpPr/>
          <p:nvPr/>
        </p:nvCxnSpPr>
        <p:spPr>
          <a:xfrm>
            <a:off x="4104639" y="2200487"/>
            <a:ext cx="0" cy="111167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C70D142-0342-49E4-BDCF-2E654F3393E4}"/>
              </a:ext>
            </a:extLst>
          </p:cNvPr>
          <p:cNvCxnSpPr>
            <a:cxnSpLocks/>
          </p:cNvCxnSpPr>
          <p:nvPr/>
        </p:nvCxnSpPr>
        <p:spPr>
          <a:xfrm>
            <a:off x="1510453" y="2675043"/>
            <a:ext cx="0" cy="1625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ECDD61B3-976D-4238-9D59-74D41961A4EC}"/>
              </a:ext>
            </a:extLst>
          </p:cNvPr>
          <p:cNvCxnSpPr>
            <a:cxnSpLocks/>
          </p:cNvCxnSpPr>
          <p:nvPr/>
        </p:nvCxnSpPr>
        <p:spPr>
          <a:xfrm>
            <a:off x="6976531" y="2684778"/>
            <a:ext cx="0" cy="1625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D1DF793-F4EB-4FF2-B73D-3D7670AC7146}"/>
              </a:ext>
            </a:extLst>
          </p:cNvPr>
          <p:cNvSpPr txBox="1"/>
          <p:nvPr/>
        </p:nvSpPr>
        <p:spPr>
          <a:xfrm>
            <a:off x="3671146" y="1848498"/>
            <a:ext cx="92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  <a:latin typeface="Nunito Sans" pitchFamily="2" charset="0"/>
              </a:rPr>
              <a:t>Mediana</a:t>
            </a: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AF14C96A-AC87-403F-8740-E8AF48473E49}"/>
              </a:ext>
            </a:extLst>
          </p:cNvPr>
          <p:cNvSpPr/>
          <p:nvPr/>
        </p:nvSpPr>
        <p:spPr>
          <a:xfrm rot="16200000">
            <a:off x="4275750" y="2548558"/>
            <a:ext cx="409607" cy="2309698"/>
          </a:xfrm>
          <a:prstGeom prst="leftBrace">
            <a:avLst/>
          </a:prstGeom>
          <a:ln w="12700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C0D8675-5AA1-4516-8CDF-4758258469DE}"/>
              </a:ext>
            </a:extLst>
          </p:cNvPr>
          <p:cNvSpPr txBox="1"/>
          <p:nvPr/>
        </p:nvSpPr>
        <p:spPr>
          <a:xfrm>
            <a:off x="3899851" y="3928953"/>
            <a:ext cx="1859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5C8E"/>
                </a:solidFill>
                <a:latin typeface="Nunito Sans" pitchFamily="2" charset="0"/>
              </a:rPr>
              <a:t>50% delle osservazioni</a:t>
            </a:r>
          </a:p>
        </p:txBody>
      </p:sp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99142A1E-9776-4B25-A957-7CF1D376262E}"/>
              </a:ext>
            </a:extLst>
          </p:cNvPr>
          <p:cNvSpPr/>
          <p:nvPr/>
        </p:nvSpPr>
        <p:spPr>
          <a:xfrm rot="16200000">
            <a:off x="2242164" y="2845390"/>
            <a:ext cx="426340" cy="1740741"/>
          </a:xfrm>
          <a:prstGeom prst="leftBrace">
            <a:avLst/>
          </a:prstGeom>
          <a:ln w="12700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B1B744A-088A-418C-92AA-42338823CB89}"/>
              </a:ext>
            </a:extLst>
          </p:cNvPr>
          <p:cNvSpPr txBox="1"/>
          <p:nvPr/>
        </p:nvSpPr>
        <p:spPr>
          <a:xfrm>
            <a:off x="1882401" y="3928953"/>
            <a:ext cx="1859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5C8E"/>
                </a:solidFill>
                <a:latin typeface="Nunito Sans" pitchFamily="2" charset="0"/>
              </a:rPr>
              <a:t>25% delle osservazioni</a:t>
            </a:r>
          </a:p>
        </p:txBody>
      </p:sp>
      <p:sp>
        <p:nvSpPr>
          <p:cNvPr id="20" name="Parentesi graffa aperta 19">
            <a:extLst>
              <a:ext uri="{FF2B5EF4-FFF2-40B4-BE49-F238E27FC236}">
                <a16:creationId xmlns:a16="http://schemas.microsoft.com/office/drawing/2014/main" id="{83B269C8-F4BA-44B4-98AA-11F086175AE2}"/>
              </a:ext>
            </a:extLst>
          </p:cNvPr>
          <p:cNvSpPr/>
          <p:nvPr/>
        </p:nvSpPr>
        <p:spPr>
          <a:xfrm rot="16200000">
            <a:off x="6092792" y="3045178"/>
            <a:ext cx="426340" cy="1341122"/>
          </a:xfrm>
          <a:prstGeom prst="leftBrace">
            <a:avLst/>
          </a:prstGeom>
          <a:ln w="12700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F6F4964-6130-4A05-A1F2-9305FAA8893D}"/>
              </a:ext>
            </a:extLst>
          </p:cNvPr>
          <p:cNvSpPr txBox="1"/>
          <p:nvPr/>
        </p:nvSpPr>
        <p:spPr>
          <a:xfrm>
            <a:off x="5844937" y="3928909"/>
            <a:ext cx="143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5C8E"/>
                </a:solidFill>
                <a:latin typeface="Nunito Sans" pitchFamily="2" charset="0"/>
              </a:rPr>
              <a:t>25% delle osservazioni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2A75492-68A4-48AC-8DC6-CAE1F746F095}"/>
              </a:ext>
            </a:extLst>
          </p:cNvPr>
          <p:cNvSpPr txBox="1"/>
          <p:nvPr/>
        </p:nvSpPr>
        <p:spPr>
          <a:xfrm>
            <a:off x="1124376" y="2326626"/>
            <a:ext cx="92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  <a:latin typeface="Nunito Sans" pitchFamily="2" charset="0"/>
              </a:rPr>
              <a:t>Minimo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713E51C-EAB3-4099-9446-16EA011EDF91}"/>
              </a:ext>
            </a:extLst>
          </p:cNvPr>
          <p:cNvSpPr txBox="1"/>
          <p:nvPr/>
        </p:nvSpPr>
        <p:spPr>
          <a:xfrm>
            <a:off x="6561079" y="2371484"/>
            <a:ext cx="92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  <a:latin typeface="Nunito Sans" pitchFamily="2" charset="0"/>
              </a:rPr>
              <a:t>Massimo</a:t>
            </a:r>
          </a:p>
        </p:txBody>
      </p:sp>
    </p:spTree>
    <p:extLst>
      <p:ext uri="{BB962C8B-B14F-4D97-AF65-F5344CB8AC3E}">
        <p14:creationId xmlns:p14="http://schemas.microsoft.com/office/powerpoint/2010/main" val="4228256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4799" y="973605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Media dei massimi giornalieri della pressione sull’acceleratore per cluster.</a:t>
            </a:r>
          </a:p>
          <a:p>
            <a:r>
              <a:rPr lang="it-IT" sz="1200" dirty="0">
                <a:latin typeface="Nunito Sans" pitchFamily="2" charset="0"/>
              </a:rPr>
              <a:t>La linea orizzontale rappresenta la mediana del cluster. La scatola che la circonda contiene il 50% delle osservazioni. Il restante 50% è distribuito sulle righe verticali. 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Pressione sull’acceleratore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679958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142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487955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Temperatura dell’olio media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Temperatura dell’olio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716644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472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45105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Media dei massimi giornalieri delle rivoluzioni per minuto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Rivoluzioni per minuto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931682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09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54630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Media dei massimi giornalieri della coppia istantanea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Coppia istantanea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103782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926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320610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</a:t>
            </a:r>
            <a:r>
              <a:rPr lang="it-IT" sz="1200" dirty="0" err="1">
                <a:latin typeface="Nunito Sans" pitchFamily="2" charset="0"/>
              </a:rPr>
              <a:t>l’active</a:t>
            </a:r>
            <a:r>
              <a:rPr lang="it-IT" sz="1200" dirty="0">
                <a:latin typeface="Nunito Sans" pitchFamily="2" charset="0"/>
              </a:rPr>
              <a:t> </a:t>
            </a:r>
            <a:r>
              <a:rPr lang="it-IT" sz="1200" dirty="0" err="1">
                <a:latin typeface="Nunito Sans" pitchFamily="2" charset="0"/>
              </a:rPr>
              <a:t>launch</a:t>
            </a:r>
            <a:r>
              <a:rPr lang="it-IT" sz="1200" dirty="0">
                <a:latin typeface="Nunito Sans" pitchFamily="2" charset="0"/>
              </a:rPr>
              <a:t> control è stato attivato almeno una volta.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Active 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launch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control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700231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314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1" b="11"/>
          <a:stretch/>
        </p:blipFill>
        <p:spPr>
          <a:xfrm>
            <a:off x="0" y="1483099"/>
            <a:ext cx="9144000" cy="3660401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49142"/>
            <a:ext cx="3126660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Numero di auto che ha utilizzato almeno una volta la modalità di guida.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E76F6F08-FBD7-4A06-804E-A21067C75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643630"/>
              </p:ext>
            </p:extLst>
          </p:nvPr>
        </p:nvGraphicFramePr>
        <p:xfrm>
          <a:off x="4166752" y="103755"/>
          <a:ext cx="4653398" cy="1285844"/>
        </p:xfrm>
        <a:graphic>
          <a:graphicData uri="http://schemas.openxmlformats.org/drawingml/2006/table">
            <a:tbl>
              <a:tblPr firstRow="1" bandRow="1"/>
              <a:tblGrid>
                <a:gridCol w="416815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854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717335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711151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717335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766806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638489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24095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693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1" b="11"/>
          <a:stretch/>
        </p:blipFill>
        <p:spPr>
          <a:xfrm>
            <a:off x="0" y="1483099"/>
            <a:ext cx="9144000" cy="3660401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49142"/>
            <a:ext cx="3126660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auto che ha utilizzato almeno una volta la modalità di guida.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994716"/>
              </p:ext>
            </p:extLst>
          </p:nvPr>
        </p:nvGraphicFramePr>
        <p:xfrm>
          <a:off x="4201507" y="235026"/>
          <a:ext cx="3190009" cy="1141566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59046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76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76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76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76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76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grpSp>
        <p:nvGrpSpPr>
          <p:cNvPr id="17" name="Gruppo 16">
            <a:extLst>
              <a:ext uri="{FF2B5EF4-FFF2-40B4-BE49-F238E27FC236}">
                <a16:creationId xmlns:a16="http://schemas.microsoft.com/office/drawing/2014/main" id="{7B00FD77-2A80-4006-9809-A5176DDBF89E}"/>
              </a:ext>
            </a:extLst>
          </p:cNvPr>
          <p:cNvGrpSpPr/>
          <p:nvPr/>
        </p:nvGrpSpPr>
        <p:grpSpPr>
          <a:xfrm>
            <a:off x="7697211" y="263910"/>
            <a:ext cx="1332000" cy="1220172"/>
            <a:chOff x="7163826" y="229013"/>
            <a:chExt cx="1332000" cy="1220172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4057575F-7704-4683-AF5A-6C44E2C6BEE1}"/>
                </a:ext>
              </a:extLst>
            </p:cNvPr>
            <p:cNvGrpSpPr/>
            <p:nvPr/>
          </p:nvGrpSpPr>
          <p:grpSpPr>
            <a:xfrm>
              <a:off x="7163826" y="229013"/>
              <a:ext cx="1332000" cy="937729"/>
              <a:chOff x="4168626" y="303213"/>
              <a:chExt cx="1332000" cy="937729"/>
            </a:xfrm>
          </p:grpSpPr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5D24B56-B52D-4562-854A-FCBEEA0DE6AE}"/>
                  </a:ext>
                </a:extLst>
              </p:cNvPr>
              <p:cNvSpPr txBox="1"/>
              <p:nvPr/>
            </p:nvSpPr>
            <p:spPr>
              <a:xfrm>
                <a:off x="4168626" y="303213"/>
                <a:ext cx="1332000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dirty="0">
                    <a:latin typeface="Nunito Sans" pitchFamily="2" charset="0"/>
                  </a:rPr>
                  <a:t>Modalità di guida utilizzata</a:t>
                </a:r>
              </a:p>
              <a:p>
                <a:endParaRPr lang="it-IT" dirty="0"/>
              </a:p>
            </p:txBody>
          </p:sp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63F0F2C4-DB61-421D-BA30-880BEE78F6F0}"/>
                  </a:ext>
                </a:extLst>
              </p:cNvPr>
              <p:cNvSpPr/>
              <p:nvPr/>
            </p:nvSpPr>
            <p:spPr>
              <a:xfrm>
                <a:off x="4312800" y="818816"/>
                <a:ext cx="136799" cy="130326"/>
              </a:xfrm>
              <a:prstGeom prst="rect">
                <a:avLst/>
              </a:prstGeom>
              <a:solidFill>
                <a:srgbClr val="007F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C0D1D42D-2368-498F-98F3-55C902AE5C43}"/>
                  </a:ext>
                </a:extLst>
              </p:cNvPr>
              <p:cNvSpPr/>
              <p:nvPr/>
            </p:nvSpPr>
            <p:spPr>
              <a:xfrm>
                <a:off x="4306625" y="1086828"/>
                <a:ext cx="136799" cy="130326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CAC741EC-3EE8-40C9-8D92-88CEFD37E492}"/>
                  </a:ext>
                </a:extLst>
              </p:cNvPr>
              <p:cNvSpPr txBox="1"/>
              <p:nvPr/>
            </p:nvSpPr>
            <p:spPr>
              <a:xfrm>
                <a:off x="4486112" y="748499"/>
                <a:ext cx="31211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dirty="0">
                    <a:latin typeface="Nunito Sans" pitchFamily="2" charset="0"/>
                  </a:rPr>
                  <a:t>Sì</a:t>
                </a:r>
              </a:p>
              <a:p>
                <a:endParaRPr lang="it-IT" dirty="0"/>
              </a:p>
            </p:txBody>
          </p:sp>
        </p:grp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993294CF-ED8C-4BC2-8261-52F66D0B3BE2}"/>
                </a:ext>
              </a:extLst>
            </p:cNvPr>
            <p:cNvSpPr txBox="1"/>
            <p:nvPr/>
          </p:nvSpPr>
          <p:spPr>
            <a:xfrm>
              <a:off x="7488258" y="956742"/>
              <a:ext cx="46054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latin typeface="Nunito Sans" pitchFamily="2" charset="0"/>
                </a:rPr>
                <a:t>No</a:t>
              </a:r>
            </a:p>
            <a:p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920457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Contenuti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0608" y="2937475"/>
            <a:ext cx="9050089" cy="232472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b="1" dirty="0">
                <a:latin typeface="Nunito Sans" pitchFamily="2" charset="0"/>
              </a:rPr>
              <a:t>Obiettivi</a:t>
            </a:r>
            <a:r>
              <a:rPr lang="it-IT" dirty="0">
                <a:latin typeface="Nunito Sans" pitchFamily="2" charset="0"/>
              </a:rPr>
              <a:t>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Identificare delle tipologie di utenti utilizzando i dati raccolti dalle </a:t>
            </a:r>
            <a:r>
              <a:rPr lang="it-IT" dirty="0" err="1">
                <a:latin typeface="Nunito Sans" pitchFamily="2" charset="0"/>
              </a:rPr>
              <a:t>connected</a:t>
            </a:r>
            <a:r>
              <a:rPr lang="it-IT" dirty="0">
                <a:latin typeface="Nunito Sans" pitchFamily="2" charset="0"/>
              </a:rPr>
              <a:t> cars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Sviluppare una soluzione algoritmica che consenta l’associazione della vettura a una tipologia utente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19" name="Segnaposto testo 4">
            <a:extLst>
              <a:ext uri="{FF2B5EF4-FFF2-40B4-BE49-F238E27FC236}">
                <a16:creationId xmlns:a16="http://schemas.microsoft.com/office/drawing/2014/main" id="{6ADFCD2B-F223-4D98-8605-C87D826F55FD}"/>
              </a:ext>
            </a:extLst>
          </p:cNvPr>
          <p:cNvSpPr txBox="1">
            <a:spLocks/>
          </p:cNvSpPr>
          <p:nvPr/>
        </p:nvSpPr>
        <p:spPr>
          <a:xfrm>
            <a:off x="323850" y="333040"/>
            <a:ext cx="8496300" cy="2791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endParaRPr lang="it-IT" b="1" dirty="0">
              <a:latin typeface="Nunito Sans" pitchFamily="2" charset="0"/>
            </a:endParaRPr>
          </a:p>
          <a:p>
            <a:pPr>
              <a:lnSpc>
                <a:spcPct val="200000"/>
              </a:lnSpc>
            </a:pPr>
            <a:r>
              <a:rPr lang="it-IT" b="1" dirty="0">
                <a:latin typeface="Nunito Sans" pitchFamily="2" charset="0"/>
              </a:rPr>
              <a:t>Dati: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Dal 01 gennaio al 29 novembre 2021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1457 vetture, di cui 46 di test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481,762,279 osservazioni totali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882 auto in Europa, 438 in America, 113 in Asia, 9 nel resto del mondo e 15 la cui posizione è sconosciuta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2553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è stata utilizzata almeno una volta la modalità di guida 1 – </a:t>
            </a:r>
            <a:r>
              <a:rPr lang="it-IT" sz="1200" b="1" dirty="0" err="1">
                <a:latin typeface="Nunito Sans" pitchFamily="2" charset="0"/>
              </a:rPr>
              <a:t>Charisma</a:t>
            </a:r>
            <a:r>
              <a:rPr lang="it-IT" sz="1200" b="1" dirty="0">
                <a:latin typeface="Nunito Sans" pitchFamily="2" charset="0"/>
              </a:rPr>
              <a:t> strada</a:t>
            </a:r>
            <a:r>
              <a:rPr lang="it-IT" sz="1200" dirty="0">
                <a:latin typeface="Nunito Sans" pitchFamily="2" charset="0"/>
              </a:rPr>
              <a:t>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102639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098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è stata utilizzata almeno una volta la modalità di guida 2 – </a:t>
            </a:r>
            <a:r>
              <a:rPr lang="it-IT" sz="1200" b="1" dirty="0" err="1">
                <a:latin typeface="Nunito Sans" pitchFamily="2" charset="0"/>
              </a:rPr>
              <a:t>Charisma</a:t>
            </a:r>
            <a:r>
              <a:rPr lang="it-IT" sz="1200" b="1" dirty="0">
                <a:latin typeface="Nunito Sans" pitchFamily="2" charset="0"/>
              </a:rPr>
              <a:t> sport</a:t>
            </a:r>
            <a:r>
              <a:rPr lang="it-IT" sz="1200" dirty="0">
                <a:latin typeface="Nunito Sans" pitchFamily="2" charset="0"/>
              </a:rPr>
              <a:t>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676114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60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è stata utilizzata almeno una volta la modalità di guida 3 – </a:t>
            </a:r>
            <a:r>
              <a:rPr lang="it-IT" sz="1200" b="1" dirty="0" err="1">
                <a:latin typeface="Nunito Sans" pitchFamily="2" charset="0"/>
              </a:rPr>
              <a:t>Charisma</a:t>
            </a:r>
            <a:r>
              <a:rPr lang="it-IT" sz="1200" b="1" dirty="0">
                <a:latin typeface="Nunito Sans" pitchFamily="2" charset="0"/>
              </a:rPr>
              <a:t> corsa</a:t>
            </a:r>
            <a:r>
              <a:rPr lang="it-IT" sz="1200" dirty="0">
                <a:latin typeface="Nunito Sans" pitchFamily="2" charset="0"/>
              </a:rPr>
              <a:t>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733075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395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Possibili applicazioni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697878"/>
            <a:ext cx="8644890" cy="3806390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  <a:buClr>
                <a:schemeClr val="accent5"/>
              </a:buClr>
            </a:pPr>
            <a:r>
              <a:rPr lang="it-IT" dirty="0">
                <a:latin typeface="Nunito Sans" pitchFamily="2" charset="0"/>
              </a:rPr>
              <a:t>La metodologia e gli strumenti sviluppati nel corso dell’analisi hanno numerose potenziali applicazioni in ulteriori aree: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Utilizzo del dato per determinare le condizioni della vettura al fine di prevedere la necessità di manutenzione  (</a:t>
            </a:r>
            <a:r>
              <a:rPr lang="it-IT" dirty="0" err="1">
                <a:latin typeface="Nunito Sans" pitchFamily="2" charset="0"/>
              </a:rPr>
              <a:t>predictive</a:t>
            </a:r>
            <a:r>
              <a:rPr lang="it-IT" dirty="0">
                <a:latin typeface="Nunito Sans" pitchFamily="2" charset="0"/>
              </a:rPr>
              <a:t> </a:t>
            </a:r>
            <a:r>
              <a:rPr lang="it-IT" dirty="0" err="1">
                <a:latin typeface="Nunito Sans" pitchFamily="2" charset="0"/>
              </a:rPr>
              <a:t>maintenance</a:t>
            </a:r>
            <a:r>
              <a:rPr lang="it-IT" dirty="0">
                <a:latin typeface="Nunito Sans" pitchFamily="2" charset="0"/>
              </a:rPr>
              <a:t>)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Assistenza nella gestione del dato nei sistemi Lamborghini in modo da renderlo più agevolmente utilizzabile per future analisi e incorporamento degli algoritmi sviluppati nei sistemi Lamborghini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Sviluppo ulteriore della categorizzazione su base geografica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Utilizzo del dato per indirizzare futuri progetti di elettrificazione del motore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Individuazione di periodi trascorsi in pista tramite pattern </a:t>
            </a:r>
            <a:r>
              <a:rPr lang="it-IT" b="1" dirty="0" err="1">
                <a:latin typeface="Nunito Sans" pitchFamily="2" charset="0"/>
              </a:rPr>
              <a:t>recognition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7049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1427944"/>
            <a:ext cx="9144000" cy="371484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49" y="1180384"/>
            <a:ext cx="8882495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560413"/>
            <a:ext cx="5552017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Possibili applicazioni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Sviluppo della categorizzazione su base geografica</a:t>
            </a:r>
            <a:b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94DF4662-1302-4886-83AA-6FB09D874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213840"/>
              </p:ext>
            </p:extLst>
          </p:nvPr>
        </p:nvGraphicFramePr>
        <p:xfrm>
          <a:off x="5765800" y="87547"/>
          <a:ext cx="2968053" cy="1340398"/>
        </p:xfrm>
        <a:graphic>
          <a:graphicData uri="http://schemas.openxmlformats.org/drawingml/2006/table">
            <a:tbl>
              <a:tblPr firstRow="1" bandRow="1"/>
              <a:tblGrid>
                <a:gridCol w="522068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09178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25388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5589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54383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498074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04163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6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1180384"/>
            <a:ext cx="9144000" cy="39624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55078"/>
            <a:ext cx="8882495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 di </a:t>
            </a:r>
            <a:r>
              <a:rPr lang="it-IT" sz="1400" b="1" dirty="0">
                <a:latin typeface="Nunito Sans" pitchFamily="2" charset="0"/>
              </a:rPr>
              <a:t>709</a:t>
            </a:r>
            <a:r>
              <a:rPr lang="it-IT" sz="1400" dirty="0">
                <a:latin typeface="Nunito Sans" pitchFamily="2" charset="0"/>
              </a:rPr>
              <a:t> auto in Europa.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03213"/>
            <a:ext cx="6085417" cy="394665"/>
          </a:xfrm>
        </p:spPr>
        <p:txBody>
          <a:bodyPr>
            <a:normAutofit fontScale="90000"/>
          </a:bodyPr>
          <a:lstStyle/>
          <a:p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0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Sviluppo della categorizzazione su base geografica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935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1180384"/>
            <a:ext cx="9144000" cy="39624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55078"/>
            <a:ext cx="8882495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 di </a:t>
            </a:r>
            <a:r>
              <a:rPr lang="it-IT" sz="1400" b="1" dirty="0">
                <a:latin typeface="Nunito Sans" pitchFamily="2" charset="0"/>
              </a:rPr>
              <a:t>368</a:t>
            </a:r>
            <a:r>
              <a:rPr lang="it-IT" sz="1400" dirty="0">
                <a:latin typeface="Nunito Sans" pitchFamily="2" charset="0"/>
              </a:rPr>
              <a:t> auto in America.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03213"/>
            <a:ext cx="6627283" cy="394665"/>
          </a:xfrm>
        </p:spPr>
        <p:txBody>
          <a:bodyPr>
            <a:normAutofit fontScale="90000"/>
          </a:bodyPr>
          <a:lstStyle/>
          <a:p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0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Sviluppo della categorizzazione su base geografica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880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394665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10" name="Segnaposto immagine 8">
            <a:extLst>
              <a:ext uri="{FF2B5EF4-FFF2-40B4-BE49-F238E27FC236}">
                <a16:creationId xmlns:a16="http://schemas.microsoft.com/office/drawing/2014/main" id="{40429D0A-FF0B-4358-A825-EE5A92142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" r="34"/>
          <a:stretch/>
        </p:blipFill>
        <p:spPr>
          <a:xfrm>
            <a:off x="643466" y="2039883"/>
            <a:ext cx="7857067" cy="165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D682CF07-8E28-4632-B0D7-133B9EA1C57C}"/>
              </a:ext>
            </a:extLst>
          </p:cNvPr>
          <p:cNvSpPr/>
          <p:nvPr/>
        </p:nvSpPr>
        <p:spPr>
          <a:xfrm rot="16200000">
            <a:off x="2383780" y="519244"/>
            <a:ext cx="217676" cy="2704370"/>
          </a:xfrm>
          <a:prstGeom prst="rightBrac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Parentesi graffa chiusa 11">
            <a:extLst>
              <a:ext uri="{FF2B5EF4-FFF2-40B4-BE49-F238E27FC236}">
                <a16:creationId xmlns:a16="http://schemas.microsoft.com/office/drawing/2014/main" id="{1C6A8A78-1FDF-4B42-AD35-3E62F96692A9}"/>
              </a:ext>
            </a:extLst>
          </p:cNvPr>
          <p:cNvSpPr/>
          <p:nvPr/>
        </p:nvSpPr>
        <p:spPr>
          <a:xfrm rot="16200000">
            <a:off x="6741531" y="1027443"/>
            <a:ext cx="251375" cy="1687968"/>
          </a:xfrm>
          <a:prstGeom prst="rightBrac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arentesi graffa chiusa 12">
            <a:extLst>
              <a:ext uri="{FF2B5EF4-FFF2-40B4-BE49-F238E27FC236}">
                <a16:creationId xmlns:a16="http://schemas.microsoft.com/office/drawing/2014/main" id="{FA42A7C5-B9A3-4F05-A2DC-B8B19FA5704E}"/>
              </a:ext>
            </a:extLst>
          </p:cNvPr>
          <p:cNvSpPr/>
          <p:nvPr/>
        </p:nvSpPr>
        <p:spPr>
          <a:xfrm rot="5400000">
            <a:off x="4804417" y="2740144"/>
            <a:ext cx="259203" cy="2178430"/>
          </a:xfrm>
          <a:prstGeom prst="rightBrace">
            <a:avLst>
              <a:gd name="adj1" fmla="val 8333"/>
              <a:gd name="adj2" fmla="val 48347"/>
            </a:avLst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5D29AE0-AEBB-44AA-AE70-94A969A5D50B}"/>
              </a:ext>
            </a:extLst>
          </p:cNvPr>
          <p:cNvSpPr txBox="1"/>
          <p:nvPr/>
        </p:nvSpPr>
        <p:spPr>
          <a:xfrm>
            <a:off x="2068825" y="1423250"/>
            <a:ext cx="847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Nunito Sans" pitchFamily="2" charset="0"/>
              </a:rPr>
              <a:t>Serie 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589FAB8-734B-435B-8E9D-AFA2E141A317}"/>
              </a:ext>
            </a:extLst>
          </p:cNvPr>
          <p:cNvSpPr txBox="1"/>
          <p:nvPr/>
        </p:nvSpPr>
        <p:spPr>
          <a:xfrm>
            <a:off x="6443425" y="1407185"/>
            <a:ext cx="847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Nunito Sans" pitchFamily="2" charset="0"/>
              </a:rPr>
              <a:t>Serie 2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9EF5F30-FC24-4E8C-B799-07871B6B731A}"/>
              </a:ext>
            </a:extLst>
          </p:cNvPr>
          <p:cNvSpPr txBox="1"/>
          <p:nvPr/>
        </p:nvSpPr>
        <p:spPr>
          <a:xfrm>
            <a:off x="4111200" y="4014785"/>
            <a:ext cx="2976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Nunito Sans" pitchFamily="2" charset="0"/>
              </a:rPr>
              <a:t>Tempo di ricarica</a:t>
            </a:r>
          </a:p>
        </p:txBody>
      </p:sp>
      <p:sp>
        <p:nvSpPr>
          <p:cNvPr id="17" name="Parentesi graffa chiusa 16">
            <a:extLst>
              <a:ext uri="{FF2B5EF4-FFF2-40B4-BE49-F238E27FC236}">
                <a16:creationId xmlns:a16="http://schemas.microsoft.com/office/drawing/2014/main" id="{4FB1804D-15A6-4CC2-BD65-F1E9086C6655}"/>
              </a:ext>
            </a:extLst>
          </p:cNvPr>
          <p:cNvSpPr/>
          <p:nvPr/>
        </p:nvSpPr>
        <p:spPr>
          <a:xfrm rot="10800000">
            <a:off x="2992611" y="1174810"/>
            <a:ext cx="241402" cy="486457"/>
          </a:xfrm>
          <a:prstGeom prst="rightBrace">
            <a:avLst>
              <a:gd name="adj1" fmla="val 8333"/>
              <a:gd name="adj2" fmla="val 27256"/>
            </a:avLst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43B0E88-E107-45E4-94BE-2DECC268386F}"/>
              </a:ext>
            </a:extLst>
          </p:cNvPr>
          <p:cNvSpPr txBox="1"/>
          <p:nvPr/>
        </p:nvSpPr>
        <p:spPr>
          <a:xfrm>
            <a:off x="3234013" y="1131017"/>
            <a:ext cx="2471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Nunito Sans" pitchFamily="2" charset="0"/>
              </a:rPr>
              <a:t>Chilometri percorsi</a:t>
            </a:r>
          </a:p>
          <a:p>
            <a:r>
              <a:rPr lang="it-IT" sz="1600" dirty="0">
                <a:latin typeface="Nunito Sans" pitchFamily="2" charset="0"/>
              </a:rPr>
              <a:t>Durata</a:t>
            </a:r>
          </a:p>
        </p:txBody>
      </p:sp>
    </p:spTree>
    <p:extLst>
      <p:ext uri="{BB962C8B-B14F-4D97-AF65-F5344CB8AC3E}">
        <p14:creationId xmlns:p14="http://schemas.microsoft.com/office/powerpoint/2010/main" val="4024314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Km percorsi in media al giorno per cluster.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787204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170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Durata di guida giornaliera media per cluster.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208343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FB75AF06-A13F-48E1-9AD9-237895F02EA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80" b="180"/>
          <a:stretch/>
        </p:blipFill>
        <p:spPr>
          <a:xfrm>
            <a:off x="0" y="1771650"/>
            <a:ext cx="9144000" cy="3371850"/>
          </a:xfrm>
        </p:spPr>
      </p:pic>
    </p:spTree>
    <p:extLst>
      <p:ext uri="{BB962C8B-B14F-4D97-AF65-F5344CB8AC3E}">
        <p14:creationId xmlns:p14="http://schemas.microsoft.com/office/powerpoint/2010/main" val="2368524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99F80D-8F86-4C2F-94C9-E002F24C6107}"/>
              </a:ext>
            </a:extLst>
          </p:cNvPr>
          <p:cNvSpPr/>
          <p:nvPr/>
        </p:nvSpPr>
        <p:spPr>
          <a:xfrm>
            <a:off x="1457748" y="783970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Metodologia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660D937-B874-4158-9B3A-22870FF0B9E9}"/>
              </a:ext>
            </a:extLst>
          </p:cNvPr>
          <p:cNvSpPr txBox="1"/>
          <p:nvPr/>
        </p:nvSpPr>
        <p:spPr>
          <a:xfrm>
            <a:off x="2850056" y="884638"/>
            <a:ext cx="344388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ctr"/>
            <a:r>
              <a:rPr lang="it-IT" kern="1200" dirty="0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Pulizia dei dati</a:t>
            </a:r>
          </a:p>
          <a:p>
            <a:pPr marL="457200" lvl="1" algn="ctr"/>
            <a:r>
              <a:rPr lang="it-IT" sz="1200" kern="1200" dirty="0">
                <a:solidFill>
                  <a:schemeClr val="bg1"/>
                </a:solidFill>
                <a:latin typeface="Nunito Sans" pitchFamily="2" charset="0"/>
                <a:ea typeface="+mn-ea"/>
                <a:cs typeface="+mn-cs"/>
              </a:rPr>
              <a:t>Ristrutturazione ed estrazione dei dati</a:t>
            </a:r>
          </a:p>
        </p:txBody>
      </p:sp>
      <p:sp>
        <p:nvSpPr>
          <p:cNvPr id="34" name="Freccia a gallone 33">
            <a:extLst>
              <a:ext uri="{FF2B5EF4-FFF2-40B4-BE49-F238E27FC236}">
                <a16:creationId xmlns:a16="http://schemas.microsoft.com/office/drawing/2014/main" id="{B2DB74F9-F128-41B1-AB72-9F5FEBDAB605}"/>
              </a:ext>
            </a:extLst>
          </p:cNvPr>
          <p:cNvSpPr/>
          <p:nvPr/>
        </p:nvSpPr>
        <p:spPr>
          <a:xfrm>
            <a:off x="407831" y="783970"/>
            <a:ext cx="1530282" cy="693781"/>
          </a:xfrm>
          <a:prstGeom prst="chevron">
            <a:avLst>
              <a:gd name="adj" fmla="val 34471"/>
            </a:avLst>
          </a:prstGeom>
          <a:solidFill>
            <a:srgbClr val="CEDAE9"/>
          </a:solidFill>
          <a:ln>
            <a:solidFill>
              <a:srgbClr val="CEDA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E3FB7E0-0FC1-48F6-B12F-51C69B4B3DDB}"/>
              </a:ext>
            </a:extLst>
          </p:cNvPr>
          <p:cNvSpPr txBox="1"/>
          <p:nvPr/>
        </p:nvSpPr>
        <p:spPr>
          <a:xfrm>
            <a:off x="725270" y="922665"/>
            <a:ext cx="895403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3200" b="1" kern="1200" dirty="0"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latin typeface="Nunito Sans Black" pitchFamily="2" charset="0"/>
                <a:ea typeface="+mn-ea"/>
                <a:cs typeface="+mn-cs"/>
              </a:rPr>
              <a:t>01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59CCDC66-1352-4631-AC70-8A9EE21911A5}"/>
              </a:ext>
            </a:extLst>
          </p:cNvPr>
          <p:cNvSpPr/>
          <p:nvPr/>
        </p:nvSpPr>
        <p:spPr>
          <a:xfrm>
            <a:off x="1457748" y="1531269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3937BD3-63F7-48EB-8C6E-02E96999E15B}"/>
              </a:ext>
            </a:extLst>
          </p:cNvPr>
          <p:cNvSpPr txBox="1"/>
          <p:nvPr/>
        </p:nvSpPr>
        <p:spPr>
          <a:xfrm>
            <a:off x="1878265" y="1634972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ctr"/>
            <a:r>
              <a:rPr lang="it-IT" kern="1200" dirty="0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Valorizzazione serie</a:t>
            </a:r>
          </a:p>
          <a:p>
            <a:pPr marL="0" lvl="0" indent="0" algn="ctr" defTabSz="533400" rtl="0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it-IT" sz="1200" kern="1200" noProof="0" dirty="0">
                <a:solidFill>
                  <a:schemeClr val="bg1"/>
                </a:solidFill>
                <a:latin typeface="Nunito Sans" pitchFamily="2" charset="0"/>
                <a:ea typeface="+mn-ea"/>
                <a:cs typeface="+mn-cs"/>
              </a:rPr>
              <a:t>Divisione del dataset in serie e individuazione delle serie utili per l’analisi</a:t>
            </a:r>
          </a:p>
        </p:txBody>
      </p:sp>
      <p:sp>
        <p:nvSpPr>
          <p:cNvPr id="31" name="Freccia a gallone 30">
            <a:extLst>
              <a:ext uri="{FF2B5EF4-FFF2-40B4-BE49-F238E27FC236}">
                <a16:creationId xmlns:a16="http://schemas.microsoft.com/office/drawing/2014/main" id="{EEDA27E9-8695-49FE-A2AA-04896A593630}"/>
              </a:ext>
            </a:extLst>
          </p:cNvPr>
          <p:cNvSpPr/>
          <p:nvPr/>
        </p:nvSpPr>
        <p:spPr>
          <a:xfrm>
            <a:off x="407831" y="1531269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7FC2"/>
          </a:solidFill>
          <a:ln>
            <a:solidFill>
              <a:srgbClr val="007F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6317AC4-1551-4A2F-9DBB-63C5E981A339}"/>
              </a:ext>
            </a:extLst>
          </p:cNvPr>
          <p:cNvSpPr txBox="1"/>
          <p:nvPr/>
        </p:nvSpPr>
        <p:spPr>
          <a:xfrm>
            <a:off x="725270" y="1669964"/>
            <a:ext cx="895403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3200" b="1" kern="1200" dirty="0"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latin typeface="Nunito Sans Black" pitchFamily="2" charset="0"/>
                <a:ea typeface="+mn-ea"/>
                <a:cs typeface="+mn-cs"/>
              </a:rPr>
              <a:t>02</a:t>
            </a: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A092619E-5977-41C6-8C71-9193D681E25A}"/>
              </a:ext>
            </a:extLst>
          </p:cNvPr>
          <p:cNvSpPr/>
          <p:nvPr/>
        </p:nvSpPr>
        <p:spPr>
          <a:xfrm>
            <a:off x="1457748" y="2278102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84B27E1-F00C-4E7E-9040-A6CB3605F5CA}"/>
              </a:ext>
            </a:extLst>
          </p:cNvPr>
          <p:cNvSpPr txBox="1"/>
          <p:nvPr/>
        </p:nvSpPr>
        <p:spPr>
          <a:xfrm>
            <a:off x="1878265" y="2381805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ctr"/>
            <a:r>
              <a:rPr lang="it-IT" kern="1200" dirty="0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Selezione variabili</a:t>
            </a:r>
          </a:p>
          <a:p>
            <a:pPr marL="0" lvl="0" indent="0" algn="ctr" defTabSz="444500" rtl="0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200" kern="1200" noProof="0" dirty="0">
                <a:solidFill>
                  <a:schemeClr val="bg1"/>
                </a:solidFill>
                <a:latin typeface="Nunito Sans" pitchFamily="2" charset="0"/>
                <a:ea typeface="+mn-ea"/>
                <a:cs typeface="+mn-cs"/>
              </a:rPr>
              <a:t>Identificazione delle variabili che meglio caratterizzano insiemi di utenti</a:t>
            </a:r>
          </a:p>
        </p:txBody>
      </p:sp>
      <p:sp>
        <p:nvSpPr>
          <p:cNvPr id="44" name="Freccia a gallone 43">
            <a:extLst>
              <a:ext uri="{FF2B5EF4-FFF2-40B4-BE49-F238E27FC236}">
                <a16:creationId xmlns:a16="http://schemas.microsoft.com/office/drawing/2014/main" id="{7E3560B1-C84E-40C3-ACD8-35647EF99E52}"/>
              </a:ext>
            </a:extLst>
          </p:cNvPr>
          <p:cNvSpPr/>
          <p:nvPr/>
        </p:nvSpPr>
        <p:spPr>
          <a:xfrm>
            <a:off x="407831" y="2278102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5BB2"/>
          </a:solidFill>
          <a:ln>
            <a:solidFill>
              <a:srgbClr val="005B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5B6A403-A571-4BC2-A4FA-96D6210EC409}"/>
              </a:ext>
            </a:extLst>
          </p:cNvPr>
          <p:cNvSpPr txBox="1"/>
          <p:nvPr/>
        </p:nvSpPr>
        <p:spPr>
          <a:xfrm>
            <a:off x="725270" y="2416797"/>
            <a:ext cx="895403" cy="547842"/>
          </a:xfrm>
          <a:prstGeom prst="rect">
            <a:avLst/>
          </a:prstGeom>
          <a:noFill/>
          <a:ln>
            <a:solidFill>
              <a:srgbClr val="005BB2"/>
            </a:solidFill>
          </a:ln>
        </p:spPr>
        <p:txBody>
          <a:bodyPr wrap="square" rtlCol="0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3200" b="1" kern="1200" dirty="0"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latin typeface="Nunito Sans Black" pitchFamily="2" charset="0"/>
                <a:ea typeface="+mn-ea"/>
                <a:cs typeface="+mn-cs"/>
              </a:rPr>
              <a:t>03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EC537EF7-71EA-4786-879A-5CECBA2B9FEF}"/>
              </a:ext>
            </a:extLst>
          </p:cNvPr>
          <p:cNvSpPr/>
          <p:nvPr/>
        </p:nvSpPr>
        <p:spPr>
          <a:xfrm>
            <a:off x="1457748" y="3024714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0DBFE143-75E8-4D6F-BBB1-BF0CBCEF038D}"/>
              </a:ext>
            </a:extLst>
          </p:cNvPr>
          <p:cNvSpPr txBox="1"/>
          <p:nvPr/>
        </p:nvSpPr>
        <p:spPr>
          <a:xfrm>
            <a:off x="1878265" y="3128417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ctr"/>
            <a:r>
              <a:rPr lang="it-IT" kern="1200" dirty="0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Cluster </a:t>
            </a:r>
            <a:r>
              <a:rPr lang="it-IT" kern="1200" dirty="0" err="1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analysis</a:t>
            </a:r>
            <a:endParaRPr lang="it-IT" kern="1200" dirty="0">
              <a:solidFill>
                <a:schemeClr val="bg1"/>
              </a:solidFill>
              <a:latin typeface="Nunito Sans Black" pitchFamily="2" charset="0"/>
              <a:ea typeface="+mn-ea"/>
              <a:cs typeface="+mn-cs"/>
            </a:endParaRPr>
          </a:p>
          <a:p>
            <a:pPr marL="0" lvl="0" indent="0" algn="ctr" defTabSz="444500" rtl="0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200" kern="1200" noProof="0" dirty="0">
                <a:solidFill>
                  <a:schemeClr val="bg1"/>
                </a:solidFill>
                <a:latin typeface="Nunito Sans" pitchFamily="2" charset="0"/>
                <a:ea typeface="+mn-ea"/>
                <a:cs typeface="+mn-cs"/>
              </a:rPr>
              <a:t>Categorizzazione delle vetture tramite tecniche di clustering</a:t>
            </a:r>
          </a:p>
        </p:txBody>
      </p:sp>
      <p:sp>
        <p:nvSpPr>
          <p:cNvPr id="48" name="Freccia a gallone 47">
            <a:extLst>
              <a:ext uri="{FF2B5EF4-FFF2-40B4-BE49-F238E27FC236}">
                <a16:creationId xmlns:a16="http://schemas.microsoft.com/office/drawing/2014/main" id="{A8FBFE7C-DF39-415C-9228-E9803F002E8E}"/>
              </a:ext>
            </a:extLst>
          </p:cNvPr>
          <p:cNvSpPr/>
          <p:nvPr/>
        </p:nvSpPr>
        <p:spPr>
          <a:xfrm>
            <a:off x="407831" y="3024714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3CA0"/>
          </a:solidFill>
          <a:ln>
            <a:solidFill>
              <a:srgbClr val="003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0654DEBC-CC8C-4D87-AADD-15DA0F3970D3}"/>
              </a:ext>
            </a:extLst>
          </p:cNvPr>
          <p:cNvSpPr txBox="1"/>
          <p:nvPr/>
        </p:nvSpPr>
        <p:spPr>
          <a:xfrm>
            <a:off x="725270" y="3163409"/>
            <a:ext cx="895403" cy="547842"/>
          </a:xfrm>
          <a:prstGeom prst="rect">
            <a:avLst/>
          </a:prstGeom>
          <a:noFill/>
          <a:ln>
            <a:solidFill>
              <a:srgbClr val="003CA0"/>
            </a:solidFill>
          </a:ln>
        </p:spPr>
        <p:txBody>
          <a:bodyPr wrap="square" rtlCol="0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3200" b="1" kern="1200" dirty="0"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latin typeface="Nunito Sans Black" pitchFamily="2" charset="0"/>
                <a:ea typeface="+mn-ea"/>
                <a:cs typeface="+mn-cs"/>
              </a:rPr>
              <a:t>04</a:t>
            </a: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3817C594-B2EA-4755-BE98-F683277165DA}"/>
              </a:ext>
            </a:extLst>
          </p:cNvPr>
          <p:cNvSpPr/>
          <p:nvPr/>
        </p:nvSpPr>
        <p:spPr>
          <a:xfrm>
            <a:off x="1457748" y="3777062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6AAE1DD7-53C2-4675-A9E9-888137AB778B}"/>
              </a:ext>
            </a:extLst>
          </p:cNvPr>
          <p:cNvSpPr txBox="1"/>
          <p:nvPr/>
        </p:nvSpPr>
        <p:spPr>
          <a:xfrm>
            <a:off x="1878265" y="3880765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ctr"/>
            <a:r>
              <a:rPr lang="it-IT" kern="1200" dirty="0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Findings</a:t>
            </a:r>
          </a:p>
          <a:p>
            <a:pPr marL="0" lvl="0" indent="0" algn="ctr" defTabSz="444500" rtl="0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200" kern="1200" noProof="0" dirty="0">
                <a:solidFill>
                  <a:schemeClr val="bg1"/>
                </a:solidFill>
                <a:latin typeface="Nunito Sans" pitchFamily="2" charset="0"/>
                <a:ea typeface="+mn-ea"/>
                <a:cs typeface="+mn-cs"/>
              </a:rPr>
              <a:t>Analisi, interpretazione e verifica dei risultati</a:t>
            </a:r>
          </a:p>
        </p:txBody>
      </p:sp>
      <p:sp>
        <p:nvSpPr>
          <p:cNvPr id="52" name="Freccia a gallone 51">
            <a:extLst>
              <a:ext uri="{FF2B5EF4-FFF2-40B4-BE49-F238E27FC236}">
                <a16:creationId xmlns:a16="http://schemas.microsoft.com/office/drawing/2014/main" id="{10C1B611-A55D-4381-884D-65B026E99DFB}"/>
              </a:ext>
            </a:extLst>
          </p:cNvPr>
          <p:cNvSpPr/>
          <p:nvPr/>
        </p:nvSpPr>
        <p:spPr>
          <a:xfrm>
            <a:off x="407831" y="3777062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3CA0"/>
          </a:solidFill>
          <a:ln>
            <a:solidFill>
              <a:srgbClr val="003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DBEF3330-0159-4BC4-B059-00E809E51AEC}"/>
              </a:ext>
            </a:extLst>
          </p:cNvPr>
          <p:cNvSpPr txBox="1"/>
          <p:nvPr/>
        </p:nvSpPr>
        <p:spPr>
          <a:xfrm>
            <a:off x="725270" y="3915757"/>
            <a:ext cx="895403" cy="547842"/>
          </a:xfrm>
          <a:prstGeom prst="rect">
            <a:avLst/>
          </a:prstGeom>
          <a:noFill/>
          <a:ln>
            <a:solidFill>
              <a:srgbClr val="003CA0"/>
            </a:solidFill>
          </a:ln>
        </p:spPr>
        <p:txBody>
          <a:bodyPr wrap="square" rtlCol="0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3200" b="1" kern="1200" dirty="0"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latin typeface="Nunito Sans Black" pitchFamily="2" charset="0"/>
                <a:ea typeface="+mn-ea"/>
                <a:cs typeface="+mn-cs"/>
              </a:rPr>
              <a:t>05</a:t>
            </a:r>
          </a:p>
        </p:txBody>
      </p:sp>
      <p:pic>
        <p:nvPicPr>
          <p:cNvPr id="56" name="Elemento grafico 55" descr="Aggiungere commento con riempimento a tinta unita">
            <a:extLst>
              <a:ext uri="{FF2B5EF4-FFF2-40B4-BE49-F238E27FC236}">
                <a16:creationId xmlns:a16="http://schemas.microsoft.com/office/drawing/2014/main" id="{2EF6970C-A77B-4B96-856A-6444B6164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4144" y="1475518"/>
            <a:ext cx="800030" cy="80003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0DE9264E-53EF-48E2-A7A5-1BE23F2C913E}"/>
              </a:ext>
            </a:extLst>
          </p:cNvPr>
          <p:cNvSpPr/>
          <p:nvPr/>
        </p:nvSpPr>
        <p:spPr>
          <a:xfrm>
            <a:off x="7527666" y="1711647"/>
            <a:ext cx="406895" cy="27500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Elemento grafico 7" descr="Aggiungere commento con riempimento a tinta unita">
            <a:extLst>
              <a:ext uri="{FF2B5EF4-FFF2-40B4-BE49-F238E27FC236}">
                <a16:creationId xmlns:a16="http://schemas.microsoft.com/office/drawing/2014/main" id="{85A67585-45B6-4A4D-A06E-DB2AD816E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5734" y="1530582"/>
            <a:ext cx="800030" cy="800030"/>
          </a:xfrm>
          <a:prstGeom prst="rect">
            <a:avLst/>
          </a:prstGeom>
        </p:spPr>
      </p:pic>
      <p:pic>
        <p:nvPicPr>
          <p:cNvPr id="57" name="Elemento grafico 56" descr="Aggiungere commento con riempimento a tinta unita">
            <a:extLst>
              <a:ext uri="{FF2B5EF4-FFF2-40B4-BE49-F238E27FC236}">
                <a16:creationId xmlns:a16="http://schemas.microsoft.com/office/drawing/2014/main" id="{C6862CF1-E657-4BE9-9CD4-926F5E145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4144" y="2968856"/>
            <a:ext cx="800030" cy="800030"/>
          </a:xfrm>
          <a:prstGeom prst="rect">
            <a:avLst/>
          </a:prstGeom>
        </p:spPr>
      </p:pic>
      <p:sp>
        <p:nvSpPr>
          <p:cNvPr id="58" name="Rettangolo 57">
            <a:extLst>
              <a:ext uri="{FF2B5EF4-FFF2-40B4-BE49-F238E27FC236}">
                <a16:creationId xmlns:a16="http://schemas.microsoft.com/office/drawing/2014/main" id="{531299B7-EE3B-4221-874C-830E5580C9C3}"/>
              </a:ext>
            </a:extLst>
          </p:cNvPr>
          <p:cNvSpPr/>
          <p:nvPr/>
        </p:nvSpPr>
        <p:spPr>
          <a:xfrm>
            <a:off x="7527666" y="3204985"/>
            <a:ext cx="406895" cy="27500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9" name="Elemento grafico 58" descr="Aggiungere commento con riempimento a tinta unita">
            <a:extLst>
              <a:ext uri="{FF2B5EF4-FFF2-40B4-BE49-F238E27FC236}">
                <a16:creationId xmlns:a16="http://schemas.microsoft.com/office/drawing/2014/main" id="{F15F2F4A-7235-4948-B5BB-AEEE3EA68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5734" y="3023920"/>
            <a:ext cx="800030" cy="80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32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802133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Tempo di ricarica: distanza media giornaliera tra serie (ore).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618723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0343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Durata media delle serie per cluster (minuti). 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619132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186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Km medi percorsi in una serie per cluster.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774710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9195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802133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Tempo di ricarica: distanza media giornaliera tra serie (ore).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 -2h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350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Durata media delle serie per cluster (ore).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 -2h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080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Km medi percorsi in una serie per cluster.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 -2h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742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320610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Numero di osservazioni per vettura rilevate nei pressi di 60 dei maggiori autodromi europei, confrontate con le velocità massime dei veicoli.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Individuazione periodi di guida in pista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188657"/>
              </p:ext>
            </p:extLst>
          </p:nvPr>
        </p:nvGraphicFramePr>
        <p:xfrm>
          <a:off x="5479026" y="248032"/>
          <a:ext cx="3341125" cy="1451145"/>
        </p:xfrm>
        <a:graphic>
          <a:graphicData uri="http://schemas.openxmlformats.org/drawingml/2006/table">
            <a:tbl>
              <a:tblPr firstRow="1" bandRow="1"/>
              <a:tblGrid>
                <a:gridCol w="587690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73179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78859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29221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11497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60679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7057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362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4713D959-A49F-45A7-8205-83013762B0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9" b="19"/>
          <a:stretch/>
        </p:blipFill>
        <p:spPr>
          <a:xfrm>
            <a:off x="1373188" y="2168525"/>
            <a:ext cx="6113462" cy="2789238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48" y="697877"/>
            <a:ext cx="8753783" cy="18738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sz="1400" dirty="0">
                <a:latin typeface="Nunito Sans" pitchFamily="2" charset="0"/>
              </a:rPr>
              <a:t>Esistono una varietà di tecniche empiriche per la selezione di k: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it-IT" sz="1400" b="1" dirty="0">
                <a:latin typeface="Nunito Sans" pitchFamily="2" charset="0"/>
              </a:rPr>
              <a:t>Metodo del gomito:</a:t>
            </a:r>
            <a:endParaRPr lang="it-IT" sz="1400" dirty="0">
              <a:latin typeface="Nunito Sans" pitchFamily="2" charset="0"/>
            </a:endParaRPr>
          </a:p>
          <a:p>
            <a:pPr marL="609600" lvl="1"/>
            <a:r>
              <a:rPr lang="it-IT" sz="1400" dirty="0">
                <a:latin typeface="Nunito Sans" pitchFamily="2" charset="0"/>
              </a:rPr>
              <a:t>Si itera l’algoritmo per diversi valori di k, per ognuno si calcola la somma delle distanza al quadrato tra ogni </a:t>
            </a:r>
            <a:r>
              <a:rPr lang="it-IT" sz="1400" dirty="0" err="1">
                <a:latin typeface="Nunito Sans" pitchFamily="2" charset="0"/>
              </a:rPr>
              <a:t>centroide</a:t>
            </a:r>
            <a:r>
              <a:rPr lang="it-IT" sz="1400" dirty="0">
                <a:latin typeface="Nunito Sans" pitchFamily="2" charset="0"/>
              </a:rPr>
              <a:t> ed i punti del relativo cluster.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Numero di cluster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AC57B14B-93C3-40AC-8769-B2E1BA1E8DD3}"/>
              </a:ext>
            </a:extLst>
          </p:cNvPr>
          <p:cNvSpPr/>
          <p:nvPr/>
        </p:nvSpPr>
        <p:spPr>
          <a:xfrm>
            <a:off x="4105275" y="4178923"/>
            <a:ext cx="285750" cy="285750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6705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51466CEA-1EF9-40E7-A74F-202D245415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1" b="41"/>
          <a:stretch/>
        </p:blipFill>
        <p:spPr>
          <a:xfrm>
            <a:off x="1373188" y="2389188"/>
            <a:ext cx="6113462" cy="2568575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49" y="697877"/>
            <a:ext cx="8211779" cy="18738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sz="1400" dirty="0">
                <a:latin typeface="Nunito Sans" pitchFamily="2" charset="0"/>
              </a:rPr>
              <a:t>Esistono una varietà di tecniche empiriche per la selezione di k: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lang="it-IT" sz="1400" b="1" dirty="0">
                <a:latin typeface="Nunito Sans" pitchFamily="2" charset="0"/>
              </a:rPr>
              <a:t>Gap </a:t>
            </a:r>
            <a:r>
              <a:rPr lang="it-IT" sz="1400" b="1" dirty="0" err="1">
                <a:latin typeface="Nunito Sans" pitchFamily="2" charset="0"/>
              </a:rPr>
              <a:t>statistics</a:t>
            </a:r>
            <a:r>
              <a:rPr lang="it-IT" sz="1400" b="1" dirty="0">
                <a:latin typeface="Nunito Sans" pitchFamily="2" charset="0"/>
              </a:rPr>
              <a:t>:</a:t>
            </a:r>
            <a:endParaRPr lang="it-IT" sz="1400" dirty="0">
              <a:latin typeface="Nunito Sans" pitchFamily="2" charset="0"/>
            </a:endParaRPr>
          </a:p>
          <a:p>
            <a:pPr marL="609600" lvl="1" indent="0">
              <a:buNone/>
            </a:pPr>
            <a:r>
              <a:rPr lang="en-US" sz="1400" dirty="0">
                <a:latin typeface="Nunito Sans" pitchFamily="2" charset="0"/>
              </a:rPr>
              <a:t>Si </a:t>
            </a:r>
            <a:r>
              <a:rPr lang="en-US" sz="1400" dirty="0" err="1">
                <a:latin typeface="Nunito Sans" pitchFamily="2" charset="0"/>
              </a:rPr>
              <a:t>compara</a:t>
            </a:r>
            <a:r>
              <a:rPr lang="en-US" sz="1400" dirty="0">
                <a:latin typeface="Nunito Sans" pitchFamily="2" charset="0"/>
              </a:rPr>
              <a:t> la </a:t>
            </a:r>
            <a:r>
              <a:rPr lang="en-US" sz="1400" dirty="0" err="1">
                <a:latin typeface="Nunito Sans" pitchFamily="2" charset="0"/>
              </a:rPr>
              <a:t>variazione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totale</a:t>
            </a:r>
            <a:r>
              <a:rPr lang="en-US" sz="1400" dirty="0">
                <a:latin typeface="Nunito Sans" pitchFamily="2" charset="0"/>
              </a:rPr>
              <a:t> interna al cluster per </a:t>
            </a:r>
            <a:r>
              <a:rPr lang="en-US" sz="1400" dirty="0" err="1">
                <a:latin typeface="Nunito Sans" pitchFamily="2" charset="0"/>
              </a:rPr>
              <a:t>vari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possibili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valori</a:t>
            </a:r>
            <a:r>
              <a:rPr lang="en-US" sz="1400" dirty="0">
                <a:latin typeface="Nunito Sans" pitchFamily="2" charset="0"/>
              </a:rPr>
              <a:t> di k con </a:t>
            </a:r>
            <a:r>
              <a:rPr lang="en-US" sz="1400" dirty="0" err="1">
                <a:latin typeface="Nunito Sans" pitchFamily="2" charset="0"/>
              </a:rPr>
              <a:t>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valori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che</a:t>
            </a:r>
            <a:r>
              <a:rPr lang="en-US" sz="1400" dirty="0">
                <a:latin typeface="Nunito Sans" pitchFamily="2" charset="0"/>
              </a:rPr>
              <a:t> ci </a:t>
            </a:r>
            <a:r>
              <a:rPr lang="en-US" sz="1400" dirty="0" err="1">
                <a:latin typeface="Nunito Sans" pitchFamily="2" charset="0"/>
              </a:rPr>
              <a:t>si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aspetterebbero</a:t>
            </a:r>
            <a:r>
              <a:rPr lang="en-US" sz="1400" dirty="0">
                <a:latin typeface="Nunito Sans" pitchFamily="2" charset="0"/>
              </a:rPr>
              <a:t> in una </a:t>
            </a:r>
            <a:r>
              <a:rPr lang="en-US" sz="1400" dirty="0" err="1">
                <a:latin typeface="Nunito Sans" pitchFamily="2" charset="0"/>
              </a:rPr>
              <a:t>distribuzione</a:t>
            </a:r>
            <a:r>
              <a:rPr lang="en-US" sz="1400" dirty="0">
                <a:latin typeface="Nunito Sans" pitchFamily="2" charset="0"/>
              </a:rPr>
              <a:t> di </a:t>
            </a:r>
            <a:r>
              <a:rPr lang="en-US" sz="1400" dirty="0" err="1">
                <a:latin typeface="Nunito Sans" pitchFamily="2" charset="0"/>
              </a:rPr>
              <a:t>dati</a:t>
            </a:r>
            <a:r>
              <a:rPr lang="en-US" sz="1400" dirty="0">
                <a:latin typeface="Nunito Sans" pitchFamily="2" charset="0"/>
              </a:rPr>
              <a:t> senza cluster </a:t>
            </a:r>
            <a:r>
              <a:rPr lang="en-US" sz="1400" dirty="0" err="1">
                <a:latin typeface="Nunito Sans" pitchFamily="2" charset="0"/>
              </a:rPr>
              <a:t>evidenti</a:t>
            </a:r>
            <a:r>
              <a:rPr lang="en-US" sz="1400" dirty="0">
                <a:latin typeface="Nunito Sans" pitchFamily="2" charset="0"/>
              </a:rPr>
              <a:t>. Il cluster </a:t>
            </a:r>
            <a:r>
              <a:rPr lang="en-US" sz="1400" dirty="0" err="1">
                <a:latin typeface="Nunito Sans" pitchFamily="2" charset="0"/>
              </a:rPr>
              <a:t>ottimale</a:t>
            </a:r>
            <a:r>
              <a:rPr lang="en-US" sz="1400" dirty="0">
                <a:latin typeface="Nunito Sans" pitchFamily="2" charset="0"/>
              </a:rPr>
              <a:t> è </a:t>
            </a:r>
            <a:r>
              <a:rPr lang="en-US" sz="1400" dirty="0" err="1">
                <a:latin typeface="Nunito Sans" pitchFamily="2" charset="0"/>
              </a:rPr>
              <a:t>quello</a:t>
            </a:r>
            <a:r>
              <a:rPr lang="en-US" sz="1400" dirty="0">
                <a:latin typeface="Nunito Sans" pitchFamily="2" charset="0"/>
              </a:rPr>
              <a:t> in cui la </a:t>
            </a:r>
            <a:r>
              <a:rPr lang="en-US" sz="1400" dirty="0" err="1">
                <a:latin typeface="Nunito Sans" pitchFamily="2" charset="0"/>
              </a:rPr>
              <a:t>distanza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tra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questi</a:t>
            </a:r>
            <a:r>
              <a:rPr lang="en-US" sz="1400" dirty="0">
                <a:latin typeface="Nunito Sans" pitchFamily="2" charset="0"/>
              </a:rPr>
              <a:t> due </a:t>
            </a:r>
            <a:r>
              <a:rPr lang="en-US" sz="1400" dirty="0" err="1">
                <a:latin typeface="Nunito Sans" pitchFamily="2" charset="0"/>
              </a:rPr>
              <a:t>valori</a:t>
            </a:r>
            <a:r>
              <a:rPr lang="en-US" sz="1400" dirty="0">
                <a:latin typeface="Nunito Sans" pitchFamily="2" charset="0"/>
              </a:rPr>
              <a:t> è </a:t>
            </a:r>
            <a:r>
              <a:rPr lang="en-US" sz="1400" dirty="0" err="1">
                <a:latin typeface="Nunito Sans" pitchFamily="2" charset="0"/>
              </a:rPr>
              <a:t>maggiore</a:t>
            </a:r>
            <a:r>
              <a:rPr lang="en-US" sz="1400" dirty="0">
                <a:latin typeface="Nunito Sans" pitchFamily="2" charset="0"/>
              </a:rPr>
              <a:t>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Numero di cluster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71C40EC-EC62-447C-96B0-F7703F247151}"/>
              </a:ext>
            </a:extLst>
          </p:cNvPr>
          <p:cNvSpPr/>
          <p:nvPr/>
        </p:nvSpPr>
        <p:spPr>
          <a:xfrm>
            <a:off x="4105275" y="2893048"/>
            <a:ext cx="285750" cy="285750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4911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57078D-762B-4244-A934-B471FEF6AD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1" y="965201"/>
            <a:ext cx="8278282" cy="387508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/>
              <a:t>Per riuscire a trarre informazioni significative dai dati è necessario distinguere i periodi utili all’analisi dal resto del dataset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/>
              <a:t>Per farlo è stato sviluppato un apposito </a:t>
            </a:r>
            <a:r>
              <a:rPr lang="it-IT" b="1" dirty="0"/>
              <a:t>algoritmo</a:t>
            </a:r>
            <a:r>
              <a:rPr lang="it-IT" dirty="0"/>
              <a:t>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/>
              <a:t>L’algoritmo divide il dataset in </a:t>
            </a:r>
            <a:r>
              <a:rPr lang="it-IT" b="1" dirty="0"/>
              <a:t>serie: </a:t>
            </a:r>
            <a:r>
              <a:rPr lang="it-IT" dirty="0"/>
              <a:t>periodi in cui la macchina passa da una velocità uguale a zero a velocità superiori e torna a zero.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/>
              <a:t>La selezione delle serie è basata su due </a:t>
            </a:r>
            <a:r>
              <a:rPr lang="it-IT" b="1" dirty="0"/>
              <a:t>parametri</a:t>
            </a:r>
            <a:r>
              <a:rPr lang="it-IT" dirty="0"/>
              <a:t>: </a:t>
            </a:r>
          </a:p>
          <a:p>
            <a:pPr marL="1080000" lvl="8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La </a:t>
            </a: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velocità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 che deve raggiungere al suo interno la vettura perché la serie sia considerata valida</a:t>
            </a:r>
          </a:p>
          <a:p>
            <a:pPr marL="108000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E69"/>
              </a:buClr>
              <a:buSzPts val="1400"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La </a:t>
            </a: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distanza di tempo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 che deve intercorrere tra due serie perché siano considerate distinte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/>
          </a:p>
          <a:p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Valorizzazione serie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92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Valorizzazione serie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17" name="Segnaposto immagine 16" descr="Immagine che contiene testo, stormo, documento, linea&#10;&#10;Descrizione generata automaticamente">
            <a:extLst>
              <a:ext uri="{FF2B5EF4-FFF2-40B4-BE49-F238E27FC236}">
                <a16:creationId xmlns:a16="http://schemas.microsoft.com/office/drawing/2014/main" id="{AE9D3851-2789-447B-B218-5D1DCA9B00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" b="11"/>
          <a:stretch>
            <a:fillRect/>
          </a:stretch>
        </p:blipFill>
        <p:spPr>
          <a:xfrm>
            <a:off x="0" y="698500"/>
            <a:ext cx="9144000" cy="4445000"/>
          </a:xfrm>
        </p:spPr>
      </p:pic>
    </p:spTree>
    <p:extLst>
      <p:ext uri="{BB962C8B-B14F-4D97-AF65-F5344CB8AC3E}">
        <p14:creationId xmlns:p14="http://schemas.microsoft.com/office/powerpoint/2010/main" val="87425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Valorizzazione serie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17" name="Segnaposto immagine 16">
            <a:extLst>
              <a:ext uri="{FF2B5EF4-FFF2-40B4-BE49-F238E27FC236}">
                <a16:creationId xmlns:a16="http://schemas.microsoft.com/office/drawing/2014/main" id="{AE9D3851-2789-447B-B218-5D1DCA9B00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" b="11"/>
          <a:stretch/>
        </p:blipFill>
        <p:spPr>
          <a:xfrm>
            <a:off x="0" y="698500"/>
            <a:ext cx="9144000" cy="4445000"/>
          </a:xfrm>
        </p:spPr>
      </p:pic>
    </p:spTree>
    <p:extLst>
      <p:ext uri="{BB962C8B-B14F-4D97-AF65-F5344CB8AC3E}">
        <p14:creationId xmlns:p14="http://schemas.microsoft.com/office/powerpoint/2010/main" val="4195987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807945"/>
            <a:ext cx="8230215" cy="3763509"/>
          </a:xfrm>
        </p:spPr>
        <p:txBody>
          <a:bodyPr>
            <a:normAutofit fontScale="92500"/>
          </a:bodyPr>
          <a:lstStyle/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 dirty="0">
                <a:solidFill>
                  <a:srgbClr val="202124"/>
                </a:solidFill>
                <a:effectLst/>
                <a:latin typeface="Nunito Sans" pitchFamily="2" charset="0"/>
              </a:rPr>
              <a:t>L’analisi di cluster prevede la scopert</a:t>
            </a: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a autonoma di raggruppamenti (</a:t>
            </a:r>
            <a:r>
              <a:rPr lang="it-IT" b="1" dirty="0">
                <a:solidFill>
                  <a:srgbClr val="202124"/>
                </a:solidFill>
                <a:latin typeface="Nunito Sans" pitchFamily="2" charset="0"/>
              </a:rPr>
              <a:t>cluster</a:t>
            </a: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) nei dati sulla base di pattern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Nello specifico, questa classe di algoritmi ha come obiettivo la minimizzazione della varianza totale intra-gruppo, concepita in termini di distanza in uno spazio multidimensionale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 dirty="0">
                <a:solidFill>
                  <a:srgbClr val="202124"/>
                </a:solidFill>
                <a:effectLst/>
                <a:latin typeface="Nunito Sans" pitchFamily="2" charset="0"/>
              </a:rPr>
              <a:t>Si tratta di un’attività di apprendimento automatico </a:t>
            </a:r>
            <a:r>
              <a:rPr lang="it-IT" b="1" i="0" dirty="0">
                <a:solidFill>
                  <a:srgbClr val="202124"/>
                </a:solidFill>
                <a:effectLst/>
                <a:latin typeface="Nunito Sans" pitchFamily="2" charset="0"/>
              </a:rPr>
              <a:t>non supervisionato</a:t>
            </a:r>
            <a:endParaRPr lang="it-IT" b="1" dirty="0">
              <a:solidFill>
                <a:srgbClr val="202124"/>
              </a:solidFill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 dirty="0">
                <a:solidFill>
                  <a:srgbClr val="202124"/>
                </a:solidFill>
                <a:effectLst/>
                <a:latin typeface="Nunito Sans" pitchFamily="2" charset="0"/>
              </a:rPr>
              <a:t>Al contrario di algoritmi di apprendimento supervisionato, i risultati non possono essere confrontati con delle categorie preassegnate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Questo tipo di tecnica statistica permette di assegnare i veicoli a un gruppo di auto simili sulla base di caratteristiche comuni senza bisogno di preimpostare delle categorie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b="0" i="0" dirty="0">
              <a:solidFill>
                <a:srgbClr val="202124"/>
              </a:solidFill>
              <a:effectLst/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036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K-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means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clustering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1" y="1158061"/>
            <a:ext cx="4773930" cy="428707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i="0" dirty="0">
                <a:solidFill>
                  <a:srgbClr val="000000"/>
                </a:solidFill>
                <a:effectLst/>
                <a:latin typeface="Nunito Sans" pitchFamily="2" charset="0"/>
              </a:rPr>
              <a:t>K-</a:t>
            </a:r>
            <a:r>
              <a:rPr lang="it-IT" b="1" i="0" dirty="0" err="1">
                <a:solidFill>
                  <a:srgbClr val="000000"/>
                </a:solidFill>
                <a:effectLst/>
                <a:latin typeface="Nunito Sans" pitchFamily="2" charset="0"/>
              </a:rPr>
              <a:t>means</a:t>
            </a:r>
            <a:r>
              <a:rPr lang="it-IT" b="0" i="0" dirty="0">
                <a:solidFill>
                  <a:srgbClr val="000000"/>
                </a:solidFill>
                <a:effectLst/>
                <a:latin typeface="Nunito Sans" pitchFamily="2" charset="0"/>
              </a:rPr>
              <a:t> è l’algoritm</a:t>
            </a:r>
            <a:r>
              <a:rPr lang="it-IT" dirty="0">
                <a:latin typeface="Nunito Sans" pitchFamily="2" charset="0"/>
              </a:rPr>
              <a:t>o di </a:t>
            </a:r>
            <a:r>
              <a:rPr lang="it-IT" dirty="0" err="1">
                <a:latin typeface="Nunito Sans" pitchFamily="2" charset="0"/>
              </a:rPr>
              <a:t>clusterizzazione</a:t>
            </a:r>
            <a:r>
              <a:rPr lang="it-IT" dirty="0">
                <a:latin typeface="Nunito Sans" pitchFamily="2" charset="0"/>
              </a:rPr>
              <a:t> selezionato per l’analisi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Prevede che si selezioni un numero di cluster (</a:t>
            </a:r>
            <a:r>
              <a:rPr lang="it-IT" b="1" dirty="0">
                <a:latin typeface="Nunito Sans" pitchFamily="2" charset="0"/>
              </a:rPr>
              <a:t>k</a:t>
            </a:r>
            <a:r>
              <a:rPr lang="it-IT" dirty="0">
                <a:latin typeface="Nunito Sans" pitchFamily="2" charset="0"/>
              </a:rPr>
              <a:t>) prima dell’analisi, questa scelta influenza i risultati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Abbiamo ipotizzato l’esistenza di </a:t>
            </a:r>
            <a:r>
              <a:rPr lang="it-IT" b="1" dirty="0">
                <a:latin typeface="Nunito Sans" pitchFamily="2" charset="0"/>
              </a:rPr>
              <a:t>5 cluster </a:t>
            </a:r>
            <a:r>
              <a:rPr lang="it-IT" dirty="0">
                <a:latin typeface="Nunito Sans" pitchFamily="2" charset="0"/>
              </a:rPr>
              <a:t>e confermato l’ipotesi tramite metodi empirici (in </a:t>
            </a:r>
            <a:r>
              <a:rPr lang="it-IT" dirty="0" err="1">
                <a:latin typeface="Nunito Sans" pitchFamily="2" charset="0"/>
              </a:rPr>
              <a:t>annex</a:t>
            </a:r>
            <a:r>
              <a:rPr lang="it-IT" dirty="0">
                <a:latin typeface="Nunito Sans" pitchFamily="2" charset="0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Come ogni algoritmo, richiede delle variabili come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</p:txBody>
      </p:sp>
      <p:pic>
        <p:nvPicPr>
          <p:cNvPr id="3" name="Immagine 2" descr="Immagine che contiene luce, filo, oggetto da esterni, notte&#10;&#10;Descrizione generata automaticamente">
            <a:extLst>
              <a:ext uri="{FF2B5EF4-FFF2-40B4-BE49-F238E27FC236}">
                <a16:creationId xmlns:a16="http://schemas.microsoft.com/office/drawing/2014/main" id="{F441A062-4323-4877-881B-888486B3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908" y="876121"/>
            <a:ext cx="3371731" cy="33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00014"/>
      </p:ext>
    </p:extLst>
  </p:cSld>
  <p:clrMapOvr>
    <a:masterClrMapping/>
  </p:clrMapOvr>
</p:sld>
</file>

<file path=ppt/theme/theme1.xml><?xml version="1.0" encoding="utf-8"?>
<a:theme xmlns:a="http://schemas.openxmlformats.org/drawingml/2006/main" name="APPLIED">
  <a:themeElements>
    <a:clrScheme name="Simple Light">
      <a:dk1>
        <a:srgbClr val="FFFFFF"/>
      </a:dk1>
      <a:lt1>
        <a:srgbClr val="000000"/>
      </a:lt1>
      <a:dk2>
        <a:srgbClr val="595959"/>
      </a:dk2>
      <a:lt2>
        <a:srgbClr val="EEEEEE"/>
      </a:lt2>
      <a:accent1>
        <a:srgbClr val="007FC2"/>
      </a:accent1>
      <a:accent2>
        <a:srgbClr val="005BB2"/>
      </a:accent2>
      <a:accent3>
        <a:srgbClr val="78909C"/>
      </a:accent3>
      <a:accent4>
        <a:srgbClr val="003CA0"/>
      </a:accent4>
      <a:accent5>
        <a:srgbClr val="002E69"/>
      </a:accent5>
      <a:accent6>
        <a:srgbClr val="FFD966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PLIED_template-250320.pptx" id="{7A52F4F5-5518-1A45-8CFD-618E313752CC}" vid="{26F3AED2-6241-9244-96E8-A524CA40A4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ADA670D1F2B44BBA786BCB99EB8230" ma:contentTypeVersion="4" ma:contentTypeDescription="Create a new document." ma:contentTypeScope="" ma:versionID="c17bca4fb693fb2972b07c20f925f98e">
  <xsd:schema xmlns:xsd="http://www.w3.org/2001/XMLSchema" xmlns:xs="http://www.w3.org/2001/XMLSchema" xmlns:p="http://schemas.microsoft.com/office/2006/metadata/properties" xmlns:ns2="7b8ef0a9-b9b8-4f6c-8ca9-35eb87a149de" xmlns:ns3="3e8849ca-68a6-4ac9-b153-c1b91cdf1eac" targetNamespace="http://schemas.microsoft.com/office/2006/metadata/properties" ma:root="true" ma:fieldsID="0f413e9fc87466e72f32bdca17ad7681" ns2:_="" ns3:_="">
    <xsd:import namespace="7b8ef0a9-b9b8-4f6c-8ca9-35eb87a149de"/>
    <xsd:import namespace="3e8849ca-68a6-4ac9-b153-c1b91cdf1e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ef0a9-b9b8-4f6c-8ca9-35eb87a149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849ca-68a6-4ac9-b153-c1b91cdf1ea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4E2834-D8A7-44FD-9CFF-A88D234495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BE5295E-BE89-43A8-9524-A1236D0473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583A5E-B6DC-4B72-A6CD-DE6F57CB20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8ef0a9-b9b8-4f6c-8ca9-35eb87a149de"/>
    <ds:schemaRef ds:uri="3e8849ca-68a6-4ac9-b153-c1b91cdf1e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APPLIED</Template>
  <TotalTime>0</TotalTime>
  <Words>3075</Words>
  <Application>Microsoft Office PowerPoint</Application>
  <PresentationFormat>Presentazione su schermo (16:9)</PresentationFormat>
  <Paragraphs>1073</Paragraphs>
  <Slides>49</Slides>
  <Notes>35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49</vt:i4>
      </vt:variant>
    </vt:vector>
  </HeadingPairs>
  <TitlesOfParts>
    <vt:vector size="58" baseType="lpstr">
      <vt:lpstr>Wingdings</vt:lpstr>
      <vt:lpstr>Nunito Sans Light</vt:lpstr>
      <vt:lpstr>Arial</vt:lpstr>
      <vt:lpstr>Roboto</vt:lpstr>
      <vt:lpstr>Nunito Sans Black</vt:lpstr>
      <vt:lpstr>Nunito Sans ExtraLight</vt:lpstr>
      <vt:lpstr>Times New Roman</vt:lpstr>
      <vt:lpstr>Nunito Sans</vt:lpstr>
      <vt:lpstr>APPLIED</vt:lpstr>
      <vt:lpstr>Presentazione standard di PowerPoint</vt:lpstr>
      <vt:lpstr>Agenda </vt:lpstr>
      <vt:lpstr>Contenuti</vt:lpstr>
      <vt:lpstr>Metodologia</vt:lpstr>
      <vt:lpstr>Valorizzazione serie</vt:lpstr>
      <vt:lpstr>Valorizzazione serie</vt:lpstr>
      <vt:lpstr>Valorizzazione serie</vt:lpstr>
      <vt:lpstr>Cluster analysis</vt:lpstr>
      <vt:lpstr>Cluster analysis K-means clustering</vt:lpstr>
      <vt:lpstr>Cluster analysis K-means clustering</vt:lpstr>
      <vt:lpstr>Cluster analysis Variabili</vt:lpstr>
      <vt:lpstr>Cluster analysis Variabili</vt:lpstr>
      <vt:lpstr>Findings  Risultati della clusterizzazione con k-means clustering.  </vt:lpstr>
      <vt:lpstr>Findings  Descrizione cluster</vt:lpstr>
      <vt:lpstr>Findings  Descrizione cluster</vt:lpstr>
      <vt:lpstr>Findings  Descrizione cluster</vt:lpstr>
      <vt:lpstr>Findings  Descrizione cluster</vt:lpstr>
      <vt:lpstr>Findings  Descrizione cluster</vt:lpstr>
      <vt:lpstr>Findings  Descrizione cluster</vt:lpstr>
      <vt:lpstr>Findings  Descrizione cluster</vt:lpstr>
      <vt:lpstr>Controllo</vt:lpstr>
      <vt:lpstr>Controllo Box plot</vt:lpstr>
      <vt:lpstr>Controllo  Pressione sull’acceleratore</vt:lpstr>
      <vt:lpstr>Controllo  Temperatura dell’olio</vt:lpstr>
      <vt:lpstr>Controllo  Rivoluzioni per minuto</vt:lpstr>
      <vt:lpstr>Controllo  Coppia istantanea</vt:lpstr>
      <vt:lpstr>Controllo  Active launch control</vt:lpstr>
      <vt:lpstr>Controllo  Driving mode</vt:lpstr>
      <vt:lpstr>Controllo  Driving mode</vt:lpstr>
      <vt:lpstr>Controllo  Driving mode</vt:lpstr>
      <vt:lpstr>Controllo  Driving mode</vt:lpstr>
      <vt:lpstr>Controllo  Driving mode</vt:lpstr>
      <vt:lpstr>Possibili applicazioni</vt:lpstr>
      <vt:lpstr>Possibili applicazioni Sviluppo della categorizzazione su base geografica </vt:lpstr>
      <vt:lpstr>Possibili applicazioni Sviluppo della categorizzazione su base geografica</vt:lpstr>
      <vt:lpstr>Possibili applicazioni Sviluppo della categorizzazione su base geografica</vt:lpstr>
      <vt:lpstr>Possibili applicazioni Utilizzo del dato per indirizzare futuri progetti di elettrificazione del motore</vt:lpstr>
      <vt:lpstr>Possibili applicazioni Utilizzo del dato per indirizzare futuri progetti di elettrificazione del motore</vt:lpstr>
      <vt:lpstr>Possibili applicazioni Utilizzo del dato per indirizzare futuri progetti di elettrificazione del motore</vt:lpstr>
      <vt:lpstr>Possibili applicazioni Utilizzo del dato per indirizzare futuri progetti di elettrificazione del motore</vt:lpstr>
      <vt:lpstr>Possibili applicazioni Utilizzo del dato per indirizzare futuri progetti di elettrificazione del motore</vt:lpstr>
      <vt:lpstr>Possibili applicazioni Utilizzo del dato per indirizzare futuri progetti di elettrificazione del motore</vt:lpstr>
      <vt:lpstr>Possibili applicazioni -2h Utilizzo del dato per indirizzare futuri progetti di elettrificazione del motore</vt:lpstr>
      <vt:lpstr>Possibili applicazioni -2h Utilizzo del dato per indirizzare futuri progetti di elettrificazione del motore</vt:lpstr>
      <vt:lpstr>Possibili applicazioni -2h Utilizzo del dato per indirizzare futuri progetti di elettrificazione del motore</vt:lpstr>
      <vt:lpstr>Possibili applicazioni Individuazione periodi di guida in pista</vt:lpstr>
      <vt:lpstr>Presentazione standard di PowerPoint</vt:lpstr>
      <vt:lpstr>Annex Numero di cluster</vt:lpstr>
      <vt:lpstr>Annex Numero di cluster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Ruberti</dc:creator>
  <cp:lastModifiedBy>Ludovica D'Orsa</cp:lastModifiedBy>
  <cp:revision>359</cp:revision>
  <dcterms:created xsi:type="dcterms:W3CDTF">2021-10-06T12:39:56Z</dcterms:created>
  <dcterms:modified xsi:type="dcterms:W3CDTF">2021-12-21T15:26:03Z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0x010100E7ADA670D1F2B44BBA786BCB99EB8230</vt:lpwstr>
  </property>
</Properties>
</file>